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4"/>
  </p:sldMasterIdLst>
  <p:notesMasterIdLst>
    <p:notesMasterId r:id="rId29"/>
  </p:notesMasterIdLst>
  <p:sldIdLst>
    <p:sldId id="257" r:id="rId5"/>
    <p:sldId id="258" r:id="rId6"/>
    <p:sldId id="260" r:id="rId7"/>
    <p:sldId id="261" r:id="rId8"/>
    <p:sldId id="262" r:id="rId9"/>
    <p:sldId id="259" r:id="rId10"/>
    <p:sldId id="267" r:id="rId11"/>
    <p:sldId id="268" r:id="rId12"/>
    <p:sldId id="263" r:id="rId13"/>
    <p:sldId id="285" r:id="rId14"/>
    <p:sldId id="284" r:id="rId15"/>
    <p:sldId id="266" r:id="rId16"/>
    <p:sldId id="270" r:id="rId17"/>
    <p:sldId id="265" r:id="rId18"/>
    <p:sldId id="283" r:id="rId19"/>
    <p:sldId id="273" r:id="rId20"/>
    <p:sldId id="271" r:id="rId21"/>
    <p:sldId id="274" r:id="rId22"/>
    <p:sldId id="275" r:id="rId23"/>
    <p:sldId id="272" r:id="rId24"/>
    <p:sldId id="276" r:id="rId25"/>
    <p:sldId id="279" r:id="rId26"/>
    <p:sldId id="280" r:id="rId27"/>
    <p:sldId id="278" r:id="rId2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NI NIKOLAOU" initials="EN" lastIdx="2" clrIdx="0">
    <p:extLst>
      <p:ext uri="{19B8F6BF-5375-455C-9EA6-DF929625EA0E}">
        <p15:presenceInfo xmlns:p15="http://schemas.microsoft.com/office/powerpoint/2012/main" userId="ELENI NIKOLAOU" providerId="None"/>
      </p:ext>
    </p:extLst>
  </p:cmAuthor>
  <p:cmAuthor id="2" name="MARIA PANOPOULOU" initials="MP" lastIdx="1" clrIdx="1">
    <p:extLst>
      <p:ext uri="{19B8F6BF-5375-455C-9EA6-DF929625EA0E}">
        <p15:presenceInfo xmlns:p15="http://schemas.microsoft.com/office/powerpoint/2012/main" userId="S::p3170129@aueb.gr::841eca5d-0b78-4a2e-9130-cd16df5f98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5820B"/>
    <a:srgbClr val="FFCB2E"/>
    <a:srgbClr val="1FD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40B4C0-8567-4802-ADC6-A8B319F577FC}" v="1" dt="2022-05-07T12:58:40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4-20T11:56:08.278" idx="1">
    <p:pos x="7913" y="679"/>
    <p:text>Με αυτόν τον τρόπο, θα αποφύγουμε τις διπλότυπες καταχωρήσεις στην εφαρμογή μας.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1T15:06:12.356" idx="2">
    <p:pos x="-540" y="878"/>
    <p:text>Να θυμίσουμε ότι...</p:text>
    <p:extLst>
      <p:ext uri="{C676402C-5697-4E1C-873F-D02D1690AC5C}">
        <p15:threadingInfo xmlns:p15="http://schemas.microsoft.com/office/powerpoint/2012/main" timeZoneBias="-18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4-20T22:25:05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3942 1519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EDFB5-17D7-414A-AAF9-8937A60A2BA3}" type="datetimeFigureOut">
              <a:rPr lang="el-GR" smtClean="0"/>
              <a:t>1/12/2022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ACD2F-5A39-452F-95E4-352F65B1F99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0096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9ACD2F-5A39-452F-95E4-352F65B1F996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97999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E386B60-8F85-4439-A0D1-5139CA075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38ADB9FB-25C1-4656-B5DE-C189F287B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AFA8A702-F54D-4F53-9355-CF8FC8D7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17D11A84-D0F2-4AF0-B552-2DCAF2AD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F0C3E8D-A0A2-40D7-81D7-00EC102D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02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3C9863A-2723-495C-B1C1-41B352D79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426919BC-427D-4CC9-8A6D-599D614C2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7550BDB-923D-40E9-9CB5-4435BA6B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DBDDD1A-F789-4AA7-B54F-E1EB0057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2D68822-9316-4065-9FFE-C3CA0733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252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87803887-B5A9-4D41-B720-3ADB09EBC3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5F384428-142D-43AD-B7F7-393741555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75272AD-1EE3-4AC4-89E0-5744116CC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6ECEAC0-A499-4921-B621-BC909B2EE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062B9A2-86E5-410B-A642-92C6EBD7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01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E0C3F97-5C7E-4688-BD9D-88B3EA53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769267A-539C-4725-B4B6-282433C2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8BD28B6-8407-4C4E-8586-C40EBB68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F1E40EE-84E6-40DF-BAD3-1F6D7109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9A34105-BEB2-4724-9151-4200EFD9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750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0AE3C4C-3FE8-4DDE-8483-993E135A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58AB715E-D7EF-4909-B01B-549C19836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09BB71BB-9E54-4B4B-99E9-50F5CC2CF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7D6DC37C-7662-4520-842B-0BC18DECC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082512E-5B13-4F76-9322-081F6958E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197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D92DCF-BF34-4D98-B1B9-94F42D359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BAEEF91-A92B-45A5-A0C0-2917CBC56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2883475-8283-46D1-A5D8-E9756D85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CEB5DD0-FCDC-4FCB-90C9-D952BC12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1002C733-CFC7-4084-A6EB-0D1CCAAD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DA8F4A8-661E-4EEE-94BE-9777D93E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1684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81037F-9C98-40DE-8C4F-04ACEE7B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167B89B-39F4-4D1C-86F2-FFDC3B0BD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40257DA3-92A5-47E1-B3EE-E51D70FA4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3F0D6FCA-85F4-4370-A374-2010CA7D1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63D076C-23F6-4E20-B95D-F53571557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A0B0BAEE-36A3-4E71-B364-CE4016A4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94989C7A-5265-40BA-9756-D26A6C7B9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549A0953-A206-4BDD-A30A-5AACDF6C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817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702906A-3D48-49FF-8590-46ADC20D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CFFD43CE-7285-455D-9F83-158B0C81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7734505-BE11-4D59-BEF5-B3E53540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90861A6E-4493-42B2-86E9-F3BBEA27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17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6644BF32-9692-4FD8-854C-3340C30A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C4CB4DA-67ED-47DE-9773-D1A784266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CA3B384-DE37-40F4-9459-8B3E0B68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507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A6E599-6E01-43A8-85A3-34F41FC5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CBF275A-98EA-4298-AA16-5453047E6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AB46C2B-F347-497F-9B80-46683A590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9C73908-7FDB-4A56-BE24-8478599A7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20D48612-02E1-4A7E-A28A-EC0F444C4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BD8D4522-058F-46C2-AB46-27A81443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35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17EB88-957E-43F1-829B-6EA21D869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5BC2849B-F95A-459F-B856-B7ABC6356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3A98B67F-0D9A-4747-B528-C197E8F8D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B9E9E6B-8424-461B-A9C5-5D476F74A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37361340-A60F-4A50-87AA-02AC3A24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530B00D-2C60-44EE-ADF2-ACDFBC0C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392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CF943917-431D-4280-95FD-F7A15F88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97B63D-186E-44B1-A8E7-4D4C96443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C475C9F-0501-49AD-85B0-36280571B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Thursday, December 1, 2022</a:t>
            </a:fld>
            <a:endParaRPr lang="en-US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6704546-6DED-40C7-905B-FC0EB8A71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B02A509-185D-4084-A76A-0D45D5E79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9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Ομάδα 17">
            <a:extLst>
              <a:ext uri="{FF2B5EF4-FFF2-40B4-BE49-F238E27FC236}">
                <a16:creationId xmlns:a16="http://schemas.microsoft.com/office/drawing/2014/main" id="{177C4F0C-0887-49FB-A7EB-CEA778016D6F}"/>
              </a:ext>
            </a:extLst>
          </p:cNvPr>
          <p:cNvGrpSpPr/>
          <p:nvPr/>
        </p:nvGrpSpPr>
        <p:grpSpPr>
          <a:xfrm rot="20842405">
            <a:off x="389086" y="424255"/>
            <a:ext cx="5417036" cy="4593558"/>
            <a:chOff x="1972121" y="932081"/>
            <a:chExt cx="3483581" cy="3638364"/>
          </a:xfrm>
          <a:solidFill>
            <a:schemeClr val="bg1">
              <a:lumMod val="95000"/>
            </a:schemeClr>
          </a:solidFill>
        </p:grpSpPr>
        <p:sp>
          <p:nvSpPr>
            <p:cNvPr id="19" name="Οβάλ 18">
              <a:extLst>
                <a:ext uri="{FF2B5EF4-FFF2-40B4-BE49-F238E27FC236}">
                  <a16:creationId xmlns:a16="http://schemas.microsoft.com/office/drawing/2014/main" id="{09198398-D392-400A-AEB1-BE9B7FFA2546}"/>
                </a:ext>
              </a:extLst>
            </p:cNvPr>
            <p:cNvSpPr/>
            <p:nvPr/>
          </p:nvSpPr>
          <p:spPr>
            <a:xfrm>
              <a:off x="2244807" y="1055248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0" name="Οβάλ 19">
              <a:extLst>
                <a:ext uri="{FF2B5EF4-FFF2-40B4-BE49-F238E27FC236}">
                  <a16:creationId xmlns:a16="http://schemas.microsoft.com/office/drawing/2014/main" id="{ED595623-A8C1-4B65-96AD-E5122B914420}"/>
                </a:ext>
              </a:extLst>
            </p:cNvPr>
            <p:cNvSpPr/>
            <p:nvPr/>
          </p:nvSpPr>
          <p:spPr>
            <a:xfrm rot="4149232">
              <a:off x="3668114" y="3571672"/>
              <a:ext cx="1123269" cy="838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1" name="Οβάλ 20">
              <a:extLst>
                <a:ext uri="{FF2B5EF4-FFF2-40B4-BE49-F238E27FC236}">
                  <a16:creationId xmlns:a16="http://schemas.microsoft.com/office/drawing/2014/main" id="{9CD90AB9-FC6A-47D7-9136-4B7580BD4666}"/>
                </a:ext>
              </a:extLst>
            </p:cNvPr>
            <p:cNvSpPr/>
            <p:nvPr/>
          </p:nvSpPr>
          <p:spPr>
            <a:xfrm rot="7887253">
              <a:off x="4551229" y="2806488"/>
              <a:ext cx="961524" cy="8474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Οβάλ 21">
              <a:extLst>
                <a:ext uri="{FF2B5EF4-FFF2-40B4-BE49-F238E27FC236}">
                  <a16:creationId xmlns:a16="http://schemas.microsoft.com/office/drawing/2014/main" id="{E7C5F3C1-C0C9-41C3-B25D-8EE0DA2AF9C9}"/>
                </a:ext>
              </a:extLst>
            </p:cNvPr>
            <p:cNvSpPr/>
            <p:nvPr/>
          </p:nvSpPr>
          <p:spPr>
            <a:xfrm>
              <a:off x="3468664" y="932081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3" name="Οβάλ 22">
              <a:extLst>
                <a:ext uri="{FF2B5EF4-FFF2-40B4-BE49-F238E27FC236}">
                  <a16:creationId xmlns:a16="http://schemas.microsoft.com/office/drawing/2014/main" id="{817BF438-54B7-4E1E-B3E5-19E876B670CE}"/>
                </a:ext>
              </a:extLst>
            </p:cNvPr>
            <p:cNvSpPr/>
            <p:nvPr/>
          </p:nvSpPr>
          <p:spPr>
            <a:xfrm>
              <a:off x="2905601" y="1736309"/>
              <a:ext cx="1599723" cy="1683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4" name="Οβάλ 23">
              <a:extLst>
                <a:ext uri="{FF2B5EF4-FFF2-40B4-BE49-F238E27FC236}">
                  <a16:creationId xmlns:a16="http://schemas.microsoft.com/office/drawing/2014/main" id="{C033D204-03EE-4D36-BF46-B2C83608A657}"/>
                </a:ext>
              </a:extLst>
            </p:cNvPr>
            <p:cNvSpPr/>
            <p:nvPr/>
          </p:nvSpPr>
          <p:spPr>
            <a:xfrm rot="7268767">
              <a:off x="2607877" y="3596059"/>
              <a:ext cx="1164532" cy="784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5" name="Οβάλ 24">
              <a:extLst>
                <a:ext uri="{FF2B5EF4-FFF2-40B4-BE49-F238E27FC236}">
                  <a16:creationId xmlns:a16="http://schemas.microsoft.com/office/drawing/2014/main" id="{5DFADACD-54D9-49A5-BA02-79B300151055}"/>
                </a:ext>
              </a:extLst>
            </p:cNvPr>
            <p:cNvSpPr/>
            <p:nvPr/>
          </p:nvSpPr>
          <p:spPr>
            <a:xfrm rot="3439204">
              <a:off x="1934458" y="2923255"/>
              <a:ext cx="938633" cy="86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4" name="Τίτλος 1">
            <a:extLst>
              <a:ext uri="{FF2B5EF4-FFF2-40B4-BE49-F238E27FC236}">
                <a16:creationId xmlns:a16="http://schemas.microsoft.com/office/drawing/2014/main" id="{BFA1A902-95F1-411F-92A6-133ED4CF419B}"/>
              </a:ext>
            </a:extLst>
          </p:cNvPr>
          <p:cNvSpPr txBox="1">
            <a:spLocks/>
          </p:cNvSpPr>
          <p:nvPr/>
        </p:nvSpPr>
        <p:spPr>
          <a:xfrm>
            <a:off x="336765" y="2933859"/>
            <a:ext cx="6290161" cy="9902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6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l-GR" sz="6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PetAbout</a:t>
            </a:r>
            <a:endParaRPr lang="el-GR" sz="600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sp>
        <p:nvSpPr>
          <p:cNvPr id="5" name="Υπότιτλος 2">
            <a:extLst>
              <a:ext uri="{FF2B5EF4-FFF2-40B4-BE49-F238E27FC236}">
                <a16:creationId xmlns:a16="http://schemas.microsoft.com/office/drawing/2014/main" id="{F17E409F-BD8C-43F5-BDF6-645436ACB669}"/>
              </a:ext>
            </a:extLst>
          </p:cNvPr>
          <p:cNvSpPr>
            <a:spLocks noGrp="1"/>
          </p:cNvSpPr>
          <p:nvPr/>
        </p:nvSpPr>
        <p:spPr>
          <a:xfrm>
            <a:off x="508744" y="3799393"/>
            <a:ext cx="5946202" cy="462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Μία εφαρμογή για αναζήτηση και υιοθεσία </a:t>
            </a:r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κατοικιδίων</a:t>
            </a:r>
            <a:endParaRPr lang="el-GR" sz="20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Υπότιτλος 2">
            <a:extLst>
              <a:ext uri="{FF2B5EF4-FFF2-40B4-BE49-F238E27FC236}">
                <a16:creationId xmlns:a16="http://schemas.microsoft.com/office/drawing/2014/main" id="{68B8A841-9444-4144-8624-1BF1A1137733}"/>
              </a:ext>
            </a:extLst>
          </p:cNvPr>
          <p:cNvSpPr txBox="1">
            <a:spLocks/>
          </p:cNvSpPr>
          <p:nvPr/>
        </p:nvSpPr>
        <p:spPr>
          <a:xfrm>
            <a:off x="576224" y="5312065"/>
            <a:ext cx="3605300" cy="1279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l-GR" sz="20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Δουραχαλής</a:t>
            </a:r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Φίλιππος</a:t>
            </a:r>
            <a:r>
              <a:rPr lang="el-GR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3170045</a:t>
            </a:r>
          </a:p>
          <a:p>
            <a:pPr algn="l"/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Νικολάου Ελένη</a:t>
            </a:r>
            <a:r>
              <a:rPr lang="el-GR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3170121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/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Πανοπούλου Μαρία</a:t>
            </a:r>
            <a:r>
              <a:rPr lang="el-GR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3170129</a:t>
            </a:r>
          </a:p>
        </p:txBody>
      </p: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72DC5CD3-2F32-47CE-B632-8E0FC3797075}"/>
              </a:ext>
            </a:extLst>
          </p:cNvPr>
          <p:cNvGrpSpPr/>
          <p:nvPr/>
        </p:nvGrpSpPr>
        <p:grpSpPr>
          <a:xfrm rot="2681873">
            <a:off x="8539746" y="427434"/>
            <a:ext cx="3271832" cy="2867020"/>
            <a:chOff x="1972121" y="932081"/>
            <a:chExt cx="3483581" cy="3638364"/>
          </a:xfrm>
          <a:solidFill>
            <a:schemeClr val="bg1">
              <a:lumMod val="95000"/>
            </a:schemeClr>
          </a:solidFill>
        </p:grpSpPr>
        <p:sp>
          <p:nvSpPr>
            <p:cNvPr id="11" name="Οβάλ 10">
              <a:extLst>
                <a:ext uri="{FF2B5EF4-FFF2-40B4-BE49-F238E27FC236}">
                  <a16:creationId xmlns:a16="http://schemas.microsoft.com/office/drawing/2014/main" id="{07FAD044-1D04-4E49-8728-6AA5D0DE7B2D}"/>
                </a:ext>
              </a:extLst>
            </p:cNvPr>
            <p:cNvSpPr/>
            <p:nvPr/>
          </p:nvSpPr>
          <p:spPr>
            <a:xfrm>
              <a:off x="2244807" y="1055248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Οβάλ 11">
              <a:extLst>
                <a:ext uri="{FF2B5EF4-FFF2-40B4-BE49-F238E27FC236}">
                  <a16:creationId xmlns:a16="http://schemas.microsoft.com/office/drawing/2014/main" id="{5F8C398D-E23D-4FD7-B046-F974CAF0BA1E}"/>
                </a:ext>
              </a:extLst>
            </p:cNvPr>
            <p:cNvSpPr/>
            <p:nvPr/>
          </p:nvSpPr>
          <p:spPr>
            <a:xfrm rot="4149232">
              <a:off x="3668114" y="3571672"/>
              <a:ext cx="1123269" cy="838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Οβάλ 12">
              <a:extLst>
                <a:ext uri="{FF2B5EF4-FFF2-40B4-BE49-F238E27FC236}">
                  <a16:creationId xmlns:a16="http://schemas.microsoft.com/office/drawing/2014/main" id="{3706666D-142F-41FF-90C9-CDFC81DF483C}"/>
                </a:ext>
              </a:extLst>
            </p:cNvPr>
            <p:cNvSpPr/>
            <p:nvPr/>
          </p:nvSpPr>
          <p:spPr>
            <a:xfrm rot="7887253">
              <a:off x="4551229" y="2806488"/>
              <a:ext cx="961524" cy="8474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Οβάλ 13">
              <a:extLst>
                <a:ext uri="{FF2B5EF4-FFF2-40B4-BE49-F238E27FC236}">
                  <a16:creationId xmlns:a16="http://schemas.microsoft.com/office/drawing/2014/main" id="{1EFAED87-16F5-4089-A4F4-F42C012BDCE9}"/>
                </a:ext>
              </a:extLst>
            </p:cNvPr>
            <p:cNvSpPr/>
            <p:nvPr/>
          </p:nvSpPr>
          <p:spPr>
            <a:xfrm>
              <a:off x="3468664" y="932081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5" name="Οβάλ 14">
              <a:extLst>
                <a:ext uri="{FF2B5EF4-FFF2-40B4-BE49-F238E27FC236}">
                  <a16:creationId xmlns:a16="http://schemas.microsoft.com/office/drawing/2014/main" id="{627DA84F-B537-4E12-B23F-7793456FBF36}"/>
                </a:ext>
              </a:extLst>
            </p:cNvPr>
            <p:cNvSpPr/>
            <p:nvPr/>
          </p:nvSpPr>
          <p:spPr>
            <a:xfrm>
              <a:off x="2905601" y="1736309"/>
              <a:ext cx="1599723" cy="1683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6" name="Οβάλ 15">
              <a:extLst>
                <a:ext uri="{FF2B5EF4-FFF2-40B4-BE49-F238E27FC236}">
                  <a16:creationId xmlns:a16="http://schemas.microsoft.com/office/drawing/2014/main" id="{10390710-6146-442E-9413-9BFD372F999A}"/>
                </a:ext>
              </a:extLst>
            </p:cNvPr>
            <p:cNvSpPr/>
            <p:nvPr/>
          </p:nvSpPr>
          <p:spPr>
            <a:xfrm rot="7268767">
              <a:off x="2607877" y="3596059"/>
              <a:ext cx="1164532" cy="784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7" name="Οβάλ 16">
              <a:extLst>
                <a:ext uri="{FF2B5EF4-FFF2-40B4-BE49-F238E27FC236}">
                  <a16:creationId xmlns:a16="http://schemas.microsoft.com/office/drawing/2014/main" id="{A5D10B53-606F-4ABF-BD30-EC2EE4E65C06}"/>
                </a:ext>
              </a:extLst>
            </p:cNvPr>
            <p:cNvSpPr/>
            <p:nvPr/>
          </p:nvSpPr>
          <p:spPr>
            <a:xfrm rot="3439204">
              <a:off x="1934458" y="2923255"/>
              <a:ext cx="938633" cy="86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2679D481-6B08-4405-8632-187CC09085ED}"/>
              </a:ext>
            </a:extLst>
          </p:cNvPr>
          <p:cNvGrpSpPr/>
          <p:nvPr/>
        </p:nvGrpSpPr>
        <p:grpSpPr>
          <a:xfrm rot="8542141">
            <a:off x="9530827" y="4805057"/>
            <a:ext cx="1503889" cy="1380730"/>
            <a:chOff x="1972121" y="932081"/>
            <a:chExt cx="3483581" cy="3638364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7" name="Οβάλ 26">
              <a:extLst>
                <a:ext uri="{FF2B5EF4-FFF2-40B4-BE49-F238E27FC236}">
                  <a16:creationId xmlns:a16="http://schemas.microsoft.com/office/drawing/2014/main" id="{A39A173E-86AC-4007-A68D-36BE07A04CD9}"/>
                </a:ext>
              </a:extLst>
            </p:cNvPr>
            <p:cNvSpPr/>
            <p:nvPr/>
          </p:nvSpPr>
          <p:spPr>
            <a:xfrm>
              <a:off x="2244807" y="1055248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8" name="Οβάλ 27">
              <a:extLst>
                <a:ext uri="{FF2B5EF4-FFF2-40B4-BE49-F238E27FC236}">
                  <a16:creationId xmlns:a16="http://schemas.microsoft.com/office/drawing/2014/main" id="{7D6AA954-E497-46ED-B293-61DD452167E1}"/>
                </a:ext>
              </a:extLst>
            </p:cNvPr>
            <p:cNvSpPr/>
            <p:nvPr/>
          </p:nvSpPr>
          <p:spPr>
            <a:xfrm rot="4149232">
              <a:off x="3668114" y="3571672"/>
              <a:ext cx="1123269" cy="838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9" name="Οβάλ 28">
              <a:extLst>
                <a:ext uri="{FF2B5EF4-FFF2-40B4-BE49-F238E27FC236}">
                  <a16:creationId xmlns:a16="http://schemas.microsoft.com/office/drawing/2014/main" id="{EA3D572D-256F-405F-8C66-84C59398018D}"/>
                </a:ext>
              </a:extLst>
            </p:cNvPr>
            <p:cNvSpPr/>
            <p:nvPr/>
          </p:nvSpPr>
          <p:spPr>
            <a:xfrm rot="7887253">
              <a:off x="4551229" y="2806488"/>
              <a:ext cx="961524" cy="8474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0" name="Οβάλ 29">
              <a:extLst>
                <a:ext uri="{FF2B5EF4-FFF2-40B4-BE49-F238E27FC236}">
                  <a16:creationId xmlns:a16="http://schemas.microsoft.com/office/drawing/2014/main" id="{A75FECAD-B271-42EA-8946-5752F4E36D0B}"/>
                </a:ext>
              </a:extLst>
            </p:cNvPr>
            <p:cNvSpPr/>
            <p:nvPr/>
          </p:nvSpPr>
          <p:spPr>
            <a:xfrm>
              <a:off x="3468664" y="932081"/>
              <a:ext cx="1732107" cy="18476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1" name="Οβάλ 30">
              <a:extLst>
                <a:ext uri="{FF2B5EF4-FFF2-40B4-BE49-F238E27FC236}">
                  <a16:creationId xmlns:a16="http://schemas.microsoft.com/office/drawing/2014/main" id="{39880365-AE8B-4D54-89AD-120407598EF9}"/>
                </a:ext>
              </a:extLst>
            </p:cNvPr>
            <p:cNvSpPr/>
            <p:nvPr/>
          </p:nvSpPr>
          <p:spPr>
            <a:xfrm>
              <a:off x="2905601" y="1736309"/>
              <a:ext cx="1599723" cy="1683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2" name="Οβάλ 31">
              <a:extLst>
                <a:ext uri="{FF2B5EF4-FFF2-40B4-BE49-F238E27FC236}">
                  <a16:creationId xmlns:a16="http://schemas.microsoft.com/office/drawing/2014/main" id="{429474B7-929F-4F0E-AD93-5D4C38264B9C}"/>
                </a:ext>
              </a:extLst>
            </p:cNvPr>
            <p:cNvSpPr/>
            <p:nvPr/>
          </p:nvSpPr>
          <p:spPr>
            <a:xfrm rot="7268767">
              <a:off x="2607877" y="3596059"/>
              <a:ext cx="1164532" cy="784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33" name="Οβάλ 32">
              <a:extLst>
                <a:ext uri="{FF2B5EF4-FFF2-40B4-BE49-F238E27FC236}">
                  <a16:creationId xmlns:a16="http://schemas.microsoft.com/office/drawing/2014/main" id="{1D342C00-4C8F-4D61-9A97-5CF60ED3087F}"/>
                </a:ext>
              </a:extLst>
            </p:cNvPr>
            <p:cNvSpPr/>
            <p:nvPr/>
          </p:nvSpPr>
          <p:spPr>
            <a:xfrm rot="3439204">
              <a:off x="1934458" y="2923255"/>
              <a:ext cx="938633" cy="8633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2452697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2BD8CE-1D9D-4281-AC75-D82C35286147}"/>
              </a:ext>
            </a:extLst>
          </p:cNvPr>
          <p:cNvSpPr txBox="1"/>
          <p:nvPr/>
        </p:nvSpPr>
        <p:spPr>
          <a:xfrm>
            <a:off x="350019" y="2045627"/>
            <a:ext cx="574598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Με την καταχώρηση μίας αγγελίας για κατοικίδιο που χάθηκε, οι χρήστες που βρίσκονται </a:t>
            </a:r>
            <a:r>
              <a:rPr lang="el-GR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πιο κοντά </a:t>
            </a:r>
            <a:r>
              <a:rPr lang="el-G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(πληρούν κάποια κριτήρια βάσει τοποθεσίας) θα </a:t>
            </a:r>
            <a:r>
              <a:rPr lang="el-GR" sz="24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λαμβάνουν ειδοποίηση.</a:t>
            </a:r>
            <a:endParaRPr lang="el-GR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</p:txBody>
      </p:sp>
      <p:pic>
        <p:nvPicPr>
          <p:cNvPr id="11" name="Γραφικό 10" descr="Αρσενικό προφίλ με συμπαγές γέμισμα">
            <a:extLst>
              <a:ext uri="{FF2B5EF4-FFF2-40B4-BE49-F238E27FC236}">
                <a16:creationId xmlns:a16="http://schemas.microsoft.com/office/drawing/2014/main" id="{F510C372-53C5-4A14-AAE8-BECC0F85E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7621" y="1588427"/>
            <a:ext cx="914400" cy="914400"/>
          </a:xfrm>
          <a:prstGeom prst="rect">
            <a:avLst/>
          </a:prstGeom>
        </p:spPr>
      </p:pic>
      <p:pic>
        <p:nvPicPr>
          <p:cNvPr id="13" name="Γραφικό 12" descr="Θηλυκό προφίλ με συμπαγές γέμισμα">
            <a:extLst>
              <a:ext uri="{FF2B5EF4-FFF2-40B4-BE49-F238E27FC236}">
                <a16:creationId xmlns:a16="http://schemas.microsoft.com/office/drawing/2014/main" id="{09552214-E33E-4565-B97B-6DC90CAF2D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8026" y="2724391"/>
            <a:ext cx="914400" cy="914400"/>
          </a:xfrm>
          <a:prstGeom prst="rect">
            <a:avLst/>
          </a:prstGeom>
        </p:spPr>
      </p:pic>
      <p:pic>
        <p:nvPicPr>
          <p:cNvPr id="14" name="Γραφικό 13" descr="Αρσενικό προφίλ με συμπαγές γέμισμα">
            <a:extLst>
              <a:ext uri="{FF2B5EF4-FFF2-40B4-BE49-F238E27FC236}">
                <a16:creationId xmlns:a16="http://schemas.microsoft.com/office/drawing/2014/main" id="{B61AF42B-864B-41A0-AE86-8E01E41CA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3510" y="2945955"/>
            <a:ext cx="914400" cy="914400"/>
          </a:xfrm>
          <a:prstGeom prst="rect">
            <a:avLst/>
          </a:prstGeom>
        </p:spPr>
      </p:pic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1688DB59-D7E7-44F5-AFE5-1EE43EFBA378}"/>
              </a:ext>
            </a:extLst>
          </p:cNvPr>
          <p:cNvCxnSpPr>
            <a:stCxn id="14" idx="1"/>
            <a:endCxn id="11" idx="3"/>
          </p:cNvCxnSpPr>
          <p:nvPr/>
        </p:nvCxnSpPr>
        <p:spPr>
          <a:xfrm flipH="1" flipV="1">
            <a:off x="9462021" y="2045627"/>
            <a:ext cx="921489" cy="1357528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25164ED0-988C-4BBF-AB05-C3C9A4C3DB85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8292426" y="3181591"/>
            <a:ext cx="2091084" cy="221564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Τόξο 25">
            <a:extLst>
              <a:ext uri="{FF2B5EF4-FFF2-40B4-BE49-F238E27FC236}">
                <a16:creationId xmlns:a16="http://schemas.microsoft.com/office/drawing/2014/main" id="{39D4FB3F-7C95-4C35-BE1E-21CEE4945F4E}"/>
              </a:ext>
            </a:extLst>
          </p:cNvPr>
          <p:cNvSpPr/>
          <p:nvPr/>
        </p:nvSpPr>
        <p:spPr>
          <a:xfrm rot="10800000">
            <a:off x="7328420" y="467751"/>
            <a:ext cx="5745981" cy="5922498"/>
          </a:xfrm>
          <a:prstGeom prst="arc">
            <a:avLst>
              <a:gd name="adj1" fmla="val 16125337"/>
              <a:gd name="adj2" fmla="val 5281105"/>
            </a:avLst>
          </a:prstGeom>
          <a:ln w="57150">
            <a:solidFill>
              <a:schemeClr val="bg2">
                <a:lumMod val="9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28" name="Γραφικό 27" descr="Θηλυκό προφίλ με συμπαγές γέμισμα">
            <a:extLst>
              <a:ext uri="{FF2B5EF4-FFF2-40B4-BE49-F238E27FC236}">
                <a16:creationId xmlns:a16="http://schemas.microsoft.com/office/drawing/2014/main" id="{92D8B9F8-8A74-401C-97AF-5F39509F7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72768" y="3686809"/>
            <a:ext cx="914400" cy="914400"/>
          </a:xfrm>
          <a:prstGeom prst="rect">
            <a:avLst/>
          </a:prstGeom>
        </p:spPr>
      </p:pic>
      <p:cxnSp>
        <p:nvCxnSpPr>
          <p:cNvPr id="29" name="Ευθεία γραμμή σύνδεσης 28">
            <a:extLst>
              <a:ext uri="{FF2B5EF4-FFF2-40B4-BE49-F238E27FC236}">
                <a16:creationId xmlns:a16="http://schemas.microsoft.com/office/drawing/2014/main" id="{C7BB499F-F2B5-4C1D-9211-99C21908C32D}"/>
              </a:ext>
            </a:extLst>
          </p:cNvPr>
          <p:cNvCxnSpPr>
            <a:cxnSpLocks/>
            <a:stCxn id="14" idx="1"/>
            <a:endCxn id="28" idx="3"/>
          </p:cNvCxnSpPr>
          <p:nvPr/>
        </p:nvCxnSpPr>
        <p:spPr>
          <a:xfrm flipH="1">
            <a:off x="9887168" y="3403155"/>
            <a:ext cx="496342" cy="740854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Τίτλος 1">
            <a:extLst>
              <a:ext uri="{FF2B5EF4-FFF2-40B4-BE49-F238E27FC236}">
                <a16:creationId xmlns:a16="http://schemas.microsoft.com/office/drawing/2014/main" id="{1DB29831-ECEF-4207-8574-49BC0DAA2572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Χάθηκε</a:t>
            </a:r>
          </a:p>
        </p:txBody>
      </p:sp>
      <p:sp>
        <p:nvSpPr>
          <p:cNvPr id="42" name="Τίτλος 1">
            <a:extLst>
              <a:ext uri="{FF2B5EF4-FFF2-40B4-BE49-F238E27FC236}">
                <a16:creationId xmlns:a16="http://schemas.microsoft.com/office/drawing/2014/main" id="{F33A17B6-8965-4429-85FC-39F63A398A1D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Ειδοποίηση για νέες αναρτήσεις</a:t>
            </a:r>
          </a:p>
        </p:txBody>
      </p:sp>
    </p:spTree>
    <p:extLst>
      <p:ext uri="{BB962C8B-B14F-4D97-AF65-F5344CB8AC3E}">
        <p14:creationId xmlns:p14="http://schemas.microsoft.com/office/powerpoint/2010/main" val="281388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Εγγραφή/Ανάρτηση Χαμένου Κατοικίδιου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9" y="1728082"/>
            <a:ext cx="6248826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Πριν προχωρήσει στην σύνταξη της αγγελίας θα εμφανίζεται 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μήνυμα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 που θα τον παροτρύνει να 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ελέγξει τις αγγελίες για κατοικίδια που βρέθηκαν,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μήπως κάποιος χρήστης το έχει </a:t>
            </a:r>
            <a:r>
              <a:rPr lang="el-G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βρεί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alibri Light" panose="020F0302020204030204"/>
              </a:rPr>
              <a:t> και έχει κάνει ήδη ανάρτηση. </a:t>
            </a:r>
          </a:p>
        </p:txBody>
      </p:sp>
      <p:pic>
        <p:nvPicPr>
          <p:cNvPr id="6" name="Picture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3BFDA2-4276-4F15-A5BB-7E95CA7E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20" y="1210"/>
            <a:ext cx="3891522" cy="6857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827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Βρέθηκε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192061" y="977837"/>
            <a:ext cx="6105630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Βρήκα ζωάκι- Αναζήτηση βάσει φωτογραφίας 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192061" y="1799394"/>
            <a:ext cx="5437132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l-GR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Όταν βρεθεί 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ένα ζωάκι ο χρήστης θα μπορεί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 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να </a:t>
            </a:r>
            <a:r>
              <a:rPr lang="el-GR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ανεβάζει φωτογραφία 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το ζωάκι που βρήκε και να ελέγχει το σύστημα αν υπάρχει ήδη καταχώρηση χαμένου κατοικίδιου με παρόμοια χαρακτηριστικά.</a:t>
            </a:r>
          </a:p>
        </p:txBody>
      </p:sp>
      <p:pic>
        <p:nvPicPr>
          <p:cNvPr id="6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2113B6-53AB-485D-88AE-A98228020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" b="57571"/>
          <a:stretch/>
        </p:blipFill>
        <p:spPr>
          <a:xfrm>
            <a:off x="9667083" y="1301002"/>
            <a:ext cx="2405174" cy="1819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D24E07-07DE-465E-97FF-146C2DBA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25" y="351992"/>
            <a:ext cx="3522367" cy="6278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Οβάλ 12">
            <a:extLst>
              <a:ext uri="{FF2B5EF4-FFF2-40B4-BE49-F238E27FC236}">
                <a16:creationId xmlns:a16="http://schemas.microsoft.com/office/drawing/2014/main" id="{44BA247C-2FBD-433C-A7D3-A728E06CF22D}"/>
              </a:ext>
            </a:extLst>
          </p:cNvPr>
          <p:cNvSpPr/>
          <p:nvPr/>
        </p:nvSpPr>
        <p:spPr>
          <a:xfrm>
            <a:off x="5943024" y="1799394"/>
            <a:ext cx="3522367" cy="83835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4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F6D126-FB0A-4DF9-9985-741CB851A4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" b="48739"/>
          <a:stretch/>
        </p:blipFill>
        <p:spPr>
          <a:xfrm>
            <a:off x="1463041" y="3605836"/>
            <a:ext cx="3347570" cy="3076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Οβάλ 12">
            <a:extLst>
              <a:ext uri="{FF2B5EF4-FFF2-40B4-BE49-F238E27FC236}">
                <a16:creationId xmlns:a16="http://schemas.microsoft.com/office/drawing/2014/main" id="{C763AABB-382B-485E-8D19-B17188AAFD71}"/>
              </a:ext>
            </a:extLst>
          </p:cNvPr>
          <p:cNvSpPr/>
          <p:nvPr/>
        </p:nvSpPr>
        <p:spPr>
          <a:xfrm>
            <a:off x="3593638" y="4358562"/>
            <a:ext cx="1289968" cy="55954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840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 dirty="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 dirty="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Βρέθηκε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Προβολή Αναρτήσεων για ζωάκια που ψάχνουν τον ιδιοκτήτη τους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265352" y="1711224"/>
            <a:ext cx="7635022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el-GR" sz="24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Όλες οι </a:t>
            </a:r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αναρτήσεις κατοικίδιων που έχουν βρεθεί 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από διάφορους χρήστες της εφαρμογής, θα εμφανίζονται  σε μορφή λίστας ή χάρτη ανάλογα με το τι θέλει ο χρήστης. Έτσι, </a:t>
            </a:r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ένας ιδιοκτήτης που αναζητά το κατοικίδιο 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του θα μπορεί να πληροφορείται για τα </a:t>
            </a:r>
            <a:r>
              <a:rPr lang="el-G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κατοικίδια που έχουν βρεθεί </a:t>
            </a:r>
            <a:r>
              <a:rPr lang="el-G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από άλλους χρήστες.</a:t>
            </a:r>
          </a:p>
        </p:txBody>
      </p:sp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14F0609D-CD90-43C2-A821-39A5E59B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22" y="-16269"/>
            <a:ext cx="3867149" cy="6874933"/>
          </a:xfrm>
          <a:prstGeom prst="rect">
            <a:avLst/>
          </a:prstGeom>
          <a:ln>
            <a:solidFill>
              <a:srgbClr val="F2F2F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BCDB74-69B1-4C1F-A743-F92345E9EF9F}"/>
              </a:ext>
            </a:extLst>
          </p:cNvPr>
          <p:cNvSpPr txBox="1"/>
          <p:nvPr/>
        </p:nvSpPr>
        <p:spPr>
          <a:xfrm>
            <a:off x="265352" y="4056132"/>
            <a:ext cx="60983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l-G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lt"/>
              <a:cs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l-G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lt"/>
                <a:cs typeface="Calibri" panose="020F0502020204030204"/>
              </a:rPr>
              <a:t>Μετά από διάστημα ενός μήνα από την ημερομηνία ανάρτησης της αγγελίας “βρέθηκε”, θα εμφανίζεται κατάλληλο μήνυμα στον χρήστη που θα του </a:t>
            </a:r>
            <a:r>
              <a:rPr kumimoji="0" lang="el-GR" sz="24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lt"/>
                <a:cs typeface="Calibri" panose="020F0502020204030204"/>
              </a:rPr>
              <a:t>προτείνει τη λειτουργία της υιοθεσίας</a:t>
            </a:r>
            <a:r>
              <a:rPr kumimoji="0" lang="el-G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lt"/>
                <a:cs typeface="Calibri" panose="020F0502020204030204"/>
              </a:rPr>
              <a:t> σε περίπτωση που επιθυμεί να δώσει το ζωάκι για υιοθεσία.</a:t>
            </a:r>
            <a:endParaRPr kumimoji="0" lang="el-G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92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Βρέθηκε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Εγγραφή/Ανάρτηση για ζωάκι που βρήκα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265353" y="1677607"/>
            <a:ext cx="4811682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Ένας χρήστης που έχει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βρει ένα χαμένο κατοικίδιο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 θα μπορεί επίσης να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καταχωρήσει μια αγγελία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στην εφαρμογή, δίνοντας τα στοιχεία </a:t>
            </a:r>
            <a:r>
              <a:rPr lang="el-G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απ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΄ το ζωάκι όπως φωτογραφίες, χρώμα. Ακόμα, χρειάζεται να εισάγει και τα  στοιχεία επικοινωνίας του ίδιου, ώστε ο ιδιοκτήτης που το αναζητεί να μπορεί να επικοινωνήσει μαζί του. 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BD0B69B0-35F2-4E28-A86C-7B62F244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57" y="0"/>
            <a:ext cx="260430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E075A6-4013-416A-BDDB-3481A52D3E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99" t="-594" b="68354"/>
          <a:stretch/>
        </p:blipFill>
        <p:spPr>
          <a:xfrm>
            <a:off x="5304584" y="1459711"/>
            <a:ext cx="2922423" cy="1765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Οβάλ 9">
            <a:extLst>
              <a:ext uri="{FF2B5EF4-FFF2-40B4-BE49-F238E27FC236}">
                <a16:creationId xmlns:a16="http://schemas.microsoft.com/office/drawing/2014/main" id="{AA4C172F-2301-4FF0-9ABC-A9D771ADE615}"/>
              </a:ext>
            </a:extLst>
          </p:cNvPr>
          <p:cNvSpPr/>
          <p:nvPr/>
        </p:nvSpPr>
        <p:spPr>
          <a:xfrm>
            <a:off x="5332284" y="2120972"/>
            <a:ext cx="1648155" cy="59117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3479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Βρέθηκε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Εγγραφή/Ανάρτηση για ζωάκι που βρήκα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265352" y="2455271"/>
            <a:ext cx="5724631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Πριν προχωρήσει στην σύνταξη της αγγελίας θα εμφανίζεται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μήνυμα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 που θα τον παροτρύνει να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ελέγξει τις αγγελίες χαμένων κατοικίδιων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κοντά στην περιοχή του. </a:t>
            </a: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pic>
        <p:nvPicPr>
          <p:cNvPr id="3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6547F5-8657-4D98-998E-0E40B53F3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99" y="-4837"/>
            <a:ext cx="3752714" cy="6859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2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Υιοθεσία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Προβολή Αναρτήσεων για ζωάκια προς υιοθεσία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265352" y="1711224"/>
            <a:ext cx="7085522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Όλες οι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αναρτήσεις κατοικίδιων προς υιοθεσία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, θα εμφανίζονται  σε μορφή λίστας ή χάρτη ανάλογα με το τι προτιμά ο χρήστης. Έτσι, όποιος ενδιαφέρεται να υιοθετήσει θα μπορεί να ενημερώνεται , βλέποντας αυτήν την οθόνη.</a:t>
            </a: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40015-E2FD-4E3B-BE1E-E5CA7EF17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530" y="-2309"/>
            <a:ext cx="3850118" cy="686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7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Υιοθεσία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Εγγραφή/ Ανάρτηση για κατοικίδιο προς υιοθεσία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9" y="977837"/>
            <a:ext cx="4672408" cy="5632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Ένας χρήστης που έχει ένα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κατοικίδιο προς υιοθεσία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μπορεί να κάνει σχετική ανάρτηση με τα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στοιχεία του κατοικίδιου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του, όπως όνομα, φωτογραφίες, χαρακτηριστικά, δίνοντας και τα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στοιχεία επικοινωνίας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του ίδιου, ώστε να μπορεί κάποιος ενδιαφερόμενος να έρθει σε επικοινωνία μαζί του.</a:t>
            </a: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CEFC19-CC87-4CB7-BA54-242F1412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158" y="0"/>
            <a:ext cx="2743199" cy="6854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FAF4C0-79A3-4CE3-ACD2-98CDEE7D4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98"/>
          <a:stretch/>
        </p:blipFill>
        <p:spPr>
          <a:xfrm>
            <a:off x="5139705" y="1686967"/>
            <a:ext cx="3089499" cy="1740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Οβάλ 9">
            <a:extLst>
              <a:ext uri="{FF2B5EF4-FFF2-40B4-BE49-F238E27FC236}">
                <a16:creationId xmlns:a16="http://schemas.microsoft.com/office/drawing/2014/main" id="{54646D71-5DA2-40AB-9451-02663FAF3A18}"/>
              </a:ext>
            </a:extLst>
          </p:cNvPr>
          <p:cNvSpPr/>
          <p:nvPr/>
        </p:nvSpPr>
        <p:spPr>
          <a:xfrm>
            <a:off x="5211030" y="2346134"/>
            <a:ext cx="1674076" cy="59076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124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Χάρτης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15168" y="2839778"/>
            <a:ext cx="478092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Στις  οθόνες της προβολής αναρτήσεων 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lt"/>
                <a:cs typeface="+mn-lt"/>
              </a:rPr>
              <a:t>Χάθηκε, 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Βρέθηκε, Υιοθεσία 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πατάμε το κουμπί </a:t>
            </a:r>
            <a:r>
              <a:rPr lang="el-GR" sz="2000" b="1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Φίλτρα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.</a:t>
            </a:r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76F29EB1-8E63-435A-B85F-D7BC2C44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1374838"/>
            <a:ext cx="3064622" cy="5423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Map&#10;&#10;Description automatically generated">
            <a:extLst>
              <a:ext uri="{FF2B5EF4-FFF2-40B4-BE49-F238E27FC236}">
                <a16:creationId xmlns:a16="http://schemas.microsoft.com/office/drawing/2014/main" id="{39F7BFF6-9143-430F-980F-3CA65993E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277" y="257238"/>
            <a:ext cx="3042955" cy="544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433E5-A3AA-47DA-BF0C-1773B811F829}"/>
              </a:ext>
            </a:extLst>
          </p:cNvPr>
          <p:cNvSpPr txBox="1"/>
          <p:nvPr/>
        </p:nvSpPr>
        <p:spPr>
          <a:xfrm>
            <a:off x="315168" y="3941797"/>
            <a:ext cx="45455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Πατώντας το κουμπί για </a:t>
            </a:r>
            <a:r>
              <a:rPr lang="el-GR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αναζήτηση σε χάρτη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ανοίγει ο χάρτης που φαίνεται δίπλα.</a:t>
            </a: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23B56542-17C7-49B6-8C93-CD23A6B5402E}"/>
              </a:ext>
            </a:extLst>
          </p:cNvPr>
          <p:cNvGrpSpPr/>
          <p:nvPr/>
        </p:nvGrpSpPr>
        <p:grpSpPr>
          <a:xfrm>
            <a:off x="2866497" y="347460"/>
            <a:ext cx="3168666" cy="1481211"/>
            <a:chOff x="2866497" y="347460"/>
            <a:chExt cx="3168666" cy="1481211"/>
          </a:xfrm>
        </p:grpSpPr>
        <p:pic>
          <p:nvPicPr>
            <p:cNvPr id="13" name="Picture 5">
              <a:extLst>
                <a:ext uri="{FF2B5EF4-FFF2-40B4-BE49-F238E27FC236}">
                  <a16:creationId xmlns:a16="http://schemas.microsoft.com/office/drawing/2014/main" id="{B9958525-B69B-4938-9FB1-7EAA0746E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9083" r="-106" b="16695"/>
            <a:stretch/>
          </p:blipFill>
          <p:spPr>
            <a:xfrm>
              <a:off x="2866497" y="425877"/>
              <a:ext cx="3168666" cy="14027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Οβάλ 13">
              <a:extLst>
                <a:ext uri="{FF2B5EF4-FFF2-40B4-BE49-F238E27FC236}">
                  <a16:creationId xmlns:a16="http://schemas.microsoft.com/office/drawing/2014/main" id="{6D882C17-FBB9-4A71-8399-1087730925B6}"/>
                </a:ext>
              </a:extLst>
            </p:cNvPr>
            <p:cNvSpPr/>
            <p:nvPr/>
          </p:nvSpPr>
          <p:spPr>
            <a:xfrm>
              <a:off x="4634148" y="347460"/>
              <a:ext cx="1343319" cy="1402794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BFAC5080-49DB-4551-9D02-955B8C0E1526}"/>
              </a:ext>
            </a:extLst>
          </p:cNvPr>
          <p:cNvGrpSpPr/>
          <p:nvPr/>
        </p:nvGrpSpPr>
        <p:grpSpPr>
          <a:xfrm>
            <a:off x="631676" y="1344768"/>
            <a:ext cx="2235082" cy="1048494"/>
            <a:chOff x="4454299" y="1653027"/>
            <a:chExt cx="2503660" cy="1412560"/>
          </a:xfrm>
        </p:grpSpPr>
        <p:pic>
          <p:nvPicPr>
            <p:cNvPr id="22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0BD1DF-C345-445F-9DEC-A2D3CBD87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-356" b="68600"/>
            <a:stretch/>
          </p:blipFill>
          <p:spPr>
            <a:xfrm>
              <a:off x="4454299" y="1653027"/>
              <a:ext cx="2367745" cy="1412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Οβάλ 9">
              <a:extLst>
                <a:ext uri="{FF2B5EF4-FFF2-40B4-BE49-F238E27FC236}">
                  <a16:creationId xmlns:a16="http://schemas.microsoft.com/office/drawing/2014/main" id="{E1237BB4-2EB5-42EA-80E1-EF53FBFCD7B2}"/>
                </a:ext>
              </a:extLst>
            </p:cNvPr>
            <p:cNvSpPr/>
            <p:nvPr/>
          </p:nvSpPr>
          <p:spPr>
            <a:xfrm>
              <a:off x="5899735" y="2165534"/>
              <a:ext cx="1058224" cy="52566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9EA1C5-0EAB-48C6-8832-14EDE096805E}"/>
              </a:ext>
            </a:extLst>
          </p:cNvPr>
          <p:cNvSpPr txBox="1"/>
          <p:nvPr/>
        </p:nvSpPr>
        <p:spPr>
          <a:xfrm>
            <a:off x="350019" y="5043816"/>
            <a:ext cx="45455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Τα στίγματα στον χάρτη θα είναι 3 χρωμάτων, το κάθε χρώμα θα αντιστοιχεί σε ένα είδος ανάρτησης 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Χάθηκε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Βρέθηκε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</a:t>
            </a:r>
            <a:r>
              <a:rPr lang="el-GR" sz="2000" i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Προς Υιοθεσία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327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8" y="227592"/>
            <a:ext cx="8475929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– Νέα &amp; Ενημερώσεις </a:t>
            </a:r>
            <a:endParaRPr lang="el-GR" i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Προβολή Αναρτήσεων Φιλοζωικών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8" y="1763558"/>
            <a:ext cx="7170189" cy="41549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Όλοι οι χρήστες της εφαρμογής που θα επιλέγουν να ανοίξουν τη λειτουργία αυτή, θα βλέπουν σε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λίστα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όλες τις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αναρτήσεις των φιλοζωικών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σχετικά με τα Νέα και τις Ενημερώσεις για τις Δράσεις τους, όπως φαίνεται στη φωτογραφία. </a:t>
            </a:r>
          </a:p>
          <a:p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Πατώντας πάνω σε κάποια από αυτές θα έχουν τη δυνατότητα να προβάλλουν το περιεχόμενό της. </a:t>
            </a: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1E1D9939-5378-49CA-8041-A2648AE19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348" y="-2307"/>
            <a:ext cx="3778299" cy="686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4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Γραφικό 5" descr="Ένα παζλ τμήμα">
            <a:extLst>
              <a:ext uri="{FF2B5EF4-FFF2-40B4-BE49-F238E27FC236}">
                <a16:creationId xmlns:a16="http://schemas.microsoft.com/office/drawing/2014/main" id="{B1FBE5D1-D7BF-40D1-8595-94FF13CC8BE5}"/>
              </a:ext>
            </a:extLst>
          </p:cNvPr>
          <p:cNvSpPr/>
          <p:nvPr/>
        </p:nvSpPr>
        <p:spPr>
          <a:xfrm rot="20697171">
            <a:off x="411346" y="3198833"/>
            <a:ext cx="3775917" cy="3667585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l-GR"/>
              <a:t>   </a:t>
            </a:r>
          </a:p>
          <a:p>
            <a:pPr algn="ctr"/>
            <a:endParaRPr lang="el-GR"/>
          </a:p>
          <a:p>
            <a:pPr algn="ctr"/>
            <a:r>
              <a:rPr lang="el-GR"/>
              <a:t>    </a:t>
            </a:r>
            <a:r>
              <a:rPr lang="el-GR" sz="2800" b="1">
                <a:solidFill>
                  <a:schemeClr val="bg1"/>
                </a:solidFill>
              </a:rPr>
              <a:t>Λειτουργικές</a:t>
            </a:r>
          </a:p>
          <a:p>
            <a:pPr algn="ctr"/>
            <a:r>
              <a:rPr lang="el-GR" sz="2800" b="1">
                <a:solidFill>
                  <a:schemeClr val="bg1"/>
                </a:solidFill>
              </a:rPr>
              <a:t>Απαιτήσεις</a:t>
            </a:r>
          </a:p>
        </p:txBody>
      </p:sp>
      <p:sp>
        <p:nvSpPr>
          <p:cNvPr id="8" name="Γραφικό 5" descr="Ένα παζλ τμήμα">
            <a:extLst>
              <a:ext uri="{FF2B5EF4-FFF2-40B4-BE49-F238E27FC236}">
                <a16:creationId xmlns:a16="http://schemas.microsoft.com/office/drawing/2014/main" id="{30C54DAC-E216-4801-A23A-A141E1D03E7A}"/>
              </a:ext>
            </a:extLst>
          </p:cNvPr>
          <p:cNvSpPr/>
          <p:nvPr/>
        </p:nvSpPr>
        <p:spPr>
          <a:xfrm rot="21364125">
            <a:off x="3544130" y="344243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pPr algn="ctr"/>
            <a:r>
              <a:rPr lang="el-GR" sz="2800" b="1">
                <a:solidFill>
                  <a:schemeClr val="bg1"/>
                </a:solidFill>
                <a:cs typeface="Calibri"/>
              </a:rPr>
              <a:t>Πρωτότυπα</a:t>
            </a:r>
          </a:p>
        </p:txBody>
      </p:sp>
      <p:sp>
        <p:nvSpPr>
          <p:cNvPr id="9" name="Γραφικό 5" descr="Ένα παζλ τμήμα">
            <a:extLst>
              <a:ext uri="{FF2B5EF4-FFF2-40B4-BE49-F238E27FC236}">
                <a16:creationId xmlns:a16="http://schemas.microsoft.com/office/drawing/2014/main" id="{B9C3CF07-FAC3-4DC2-93F2-618F50ADD8A1}"/>
              </a:ext>
            </a:extLst>
          </p:cNvPr>
          <p:cNvSpPr/>
          <p:nvPr/>
        </p:nvSpPr>
        <p:spPr>
          <a:xfrm rot="872872">
            <a:off x="7517829" y="2493426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4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l-GR" sz="2800" b="1"/>
          </a:p>
          <a:p>
            <a:pPr algn="ctr"/>
            <a:r>
              <a:rPr lang="el-GR" sz="2800" b="1"/>
              <a:t>   </a:t>
            </a:r>
            <a:r>
              <a:rPr lang="el-GR" sz="2800" b="1">
                <a:solidFill>
                  <a:schemeClr val="bg1"/>
                </a:solidFill>
              </a:rPr>
              <a:t>Αρχιτεκτονική </a:t>
            </a:r>
          </a:p>
          <a:p>
            <a:pPr algn="ctr"/>
            <a:r>
              <a:rPr lang="el-GR" sz="2800" b="1">
                <a:solidFill>
                  <a:schemeClr val="bg1"/>
                </a:solidFill>
              </a:rPr>
              <a:t>Σχεδίαση &amp; </a:t>
            </a:r>
          </a:p>
          <a:p>
            <a:r>
              <a:rPr lang="el-GR" sz="2800" b="1">
                <a:solidFill>
                  <a:schemeClr val="bg1"/>
                </a:solidFill>
              </a:rPr>
              <a:t>             Εργαλεία</a:t>
            </a:r>
          </a:p>
        </p:txBody>
      </p:sp>
    </p:spTree>
    <p:extLst>
      <p:ext uri="{BB962C8B-B14F-4D97-AF65-F5344CB8AC3E}">
        <p14:creationId xmlns:p14="http://schemas.microsoft.com/office/powerpoint/2010/main" val="46566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8" y="227592"/>
            <a:ext cx="8475929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– Νέα &amp; Ενημερώσεις </a:t>
            </a:r>
            <a:endParaRPr lang="el-GR" i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Δημιουργία Ανάρτησης από Φιλοζωικές Οργανώσεις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265352" y="1711224"/>
            <a:ext cx="5178845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Η δυνατότητα δημιουργίας ανάρτησης θα παρέχεται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μόνο σε φιλοζωικές οργανώσεις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και αφορά νέα και ενημερώσεις σχετικά με τη δράση τους.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EC5F0E-A5B4-4586-8D44-2AD23825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299" y="0"/>
            <a:ext cx="2711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E9B09-5983-419A-B605-02243C463467}"/>
              </a:ext>
            </a:extLst>
          </p:cNvPr>
          <p:cNvSpPr txBox="1"/>
          <p:nvPr/>
        </p:nvSpPr>
        <p:spPr>
          <a:xfrm>
            <a:off x="562074" y="4462169"/>
            <a:ext cx="60983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Ο χρήστης που διαχειρίζεται λογαριασμό Φιλοζωικής Οργάνωσης θα μπορεί να κάνει ανάρτηση με τίτλο, κείμενο και πολυμέσα της επιλογής του (ένα βίντεο ή μία φωτογραφία).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E219F44-C653-4786-A8D7-937C781AE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913"/>
          <a:stretch/>
        </p:blipFill>
        <p:spPr>
          <a:xfrm>
            <a:off x="5544053" y="1624168"/>
            <a:ext cx="2822233" cy="1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Οβάλ 12">
            <a:extLst>
              <a:ext uri="{FF2B5EF4-FFF2-40B4-BE49-F238E27FC236}">
                <a16:creationId xmlns:a16="http://schemas.microsoft.com/office/drawing/2014/main" id="{594F021A-837C-4022-900F-82DE295E8D74}"/>
              </a:ext>
            </a:extLst>
          </p:cNvPr>
          <p:cNvSpPr/>
          <p:nvPr/>
        </p:nvSpPr>
        <p:spPr>
          <a:xfrm>
            <a:off x="5577953" y="2260265"/>
            <a:ext cx="1447985" cy="413605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6893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Γραφικό 5" descr="Ένα παζλ τμήμα">
            <a:extLst>
              <a:ext uri="{FF2B5EF4-FFF2-40B4-BE49-F238E27FC236}">
                <a16:creationId xmlns:a16="http://schemas.microsoft.com/office/drawing/2014/main" id="{B1FBE5D1-D7BF-40D1-8595-94FF13CC8BE5}"/>
              </a:ext>
            </a:extLst>
          </p:cNvPr>
          <p:cNvSpPr/>
          <p:nvPr/>
        </p:nvSpPr>
        <p:spPr>
          <a:xfrm rot="20697171">
            <a:off x="411345" y="3151699"/>
            <a:ext cx="3775917" cy="3667585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l-GR">
                <a:solidFill>
                  <a:schemeClr val="bg1">
                    <a:lumMod val="95000"/>
                  </a:schemeClr>
                </a:solidFill>
              </a:rPr>
              <a:t>   </a:t>
            </a:r>
          </a:p>
          <a:p>
            <a:pPr algn="ctr"/>
            <a:endParaRPr lang="el-GR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l-GR">
                <a:solidFill>
                  <a:schemeClr val="bg1">
                    <a:lumMod val="95000"/>
                  </a:schemeClr>
                </a:solidFill>
              </a:rPr>
              <a:t>    </a:t>
            </a:r>
            <a:r>
              <a:rPr lang="el-GR" sz="2800" b="1">
                <a:solidFill>
                  <a:schemeClr val="bg1">
                    <a:lumMod val="95000"/>
                  </a:schemeClr>
                </a:solidFill>
              </a:rPr>
              <a:t>Λειτουργικές</a:t>
            </a:r>
          </a:p>
          <a:p>
            <a:pPr algn="ctr"/>
            <a:r>
              <a:rPr lang="el-GR" sz="2800" b="1">
                <a:solidFill>
                  <a:schemeClr val="bg1">
                    <a:lumMod val="95000"/>
                  </a:schemeClr>
                </a:solidFill>
              </a:rPr>
              <a:t>Απαιτήσεις</a:t>
            </a:r>
          </a:p>
        </p:txBody>
      </p:sp>
      <p:sp>
        <p:nvSpPr>
          <p:cNvPr id="8" name="Γραφικό 5" descr="Ένα παζλ τμήμα">
            <a:extLst>
              <a:ext uri="{FF2B5EF4-FFF2-40B4-BE49-F238E27FC236}">
                <a16:creationId xmlns:a16="http://schemas.microsoft.com/office/drawing/2014/main" id="{30C54DAC-E216-4801-A23A-A141E1D03E7A}"/>
              </a:ext>
            </a:extLst>
          </p:cNvPr>
          <p:cNvSpPr/>
          <p:nvPr/>
        </p:nvSpPr>
        <p:spPr>
          <a:xfrm rot="21364125">
            <a:off x="3544130" y="344243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12998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pPr algn="ctr"/>
            <a:r>
              <a:rPr lang="el-GR" sz="2800" b="1">
                <a:solidFill>
                  <a:schemeClr val="bg1">
                    <a:lumMod val="95000"/>
                  </a:schemeClr>
                </a:solidFill>
                <a:cs typeface="Calibri"/>
              </a:rPr>
              <a:t>Πρωτότυπα</a:t>
            </a:r>
          </a:p>
        </p:txBody>
      </p:sp>
      <p:sp>
        <p:nvSpPr>
          <p:cNvPr id="9" name="Γραφικό 5" descr="Ένα παζλ τμήμα">
            <a:extLst>
              <a:ext uri="{FF2B5EF4-FFF2-40B4-BE49-F238E27FC236}">
                <a16:creationId xmlns:a16="http://schemas.microsoft.com/office/drawing/2014/main" id="{B9C3CF07-FAC3-4DC2-93F2-618F50ADD8A1}"/>
              </a:ext>
            </a:extLst>
          </p:cNvPr>
          <p:cNvSpPr/>
          <p:nvPr/>
        </p:nvSpPr>
        <p:spPr>
          <a:xfrm rot="872872">
            <a:off x="7517829" y="2493426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4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l-GR" sz="2800" b="1"/>
          </a:p>
          <a:p>
            <a:pPr algn="ctr"/>
            <a:r>
              <a:rPr lang="el-GR" sz="2800" b="1"/>
              <a:t>   </a:t>
            </a:r>
            <a:r>
              <a:rPr lang="el-GR" sz="2800" b="1">
                <a:solidFill>
                  <a:schemeClr val="bg1"/>
                </a:solidFill>
              </a:rPr>
              <a:t>Αρχιτεκτονική </a:t>
            </a:r>
          </a:p>
          <a:p>
            <a:pPr algn="ctr"/>
            <a:r>
              <a:rPr lang="el-GR" sz="2800" b="1">
                <a:solidFill>
                  <a:schemeClr val="bg1"/>
                </a:solidFill>
              </a:rPr>
              <a:t>Σχεδίαση &amp; </a:t>
            </a:r>
          </a:p>
          <a:p>
            <a:r>
              <a:rPr lang="el-GR" sz="2800" b="1">
                <a:solidFill>
                  <a:schemeClr val="bg1"/>
                </a:solidFill>
              </a:rPr>
              <a:t>             Εργαλεία</a:t>
            </a:r>
          </a:p>
        </p:txBody>
      </p:sp>
    </p:spTree>
    <p:extLst>
      <p:ext uri="{BB962C8B-B14F-4D97-AF65-F5344CB8AC3E}">
        <p14:creationId xmlns:p14="http://schemas.microsoft.com/office/powerpoint/2010/main" val="430122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8" y="227592"/>
            <a:ext cx="8475929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Αρχιτεκτονική Σχεδίαση </a:t>
            </a:r>
            <a:endParaRPr lang="el-GR" i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sp>
        <p:nvSpPr>
          <p:cNvPr id="31" name="Θέση περιεχομένου 2">
            <a:extLst>
              <a:ext uri="{FF2B5EF4-FFF2-40B4-BE49-F238E27FC236}">
                <a16:creationId xmlns:a16="http://schemas.microsoft.com/office/drawing/2014/main" id="{C93195FB-6ECD-41EF-9255-B1E86BEAF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07" y="1333009"/>
            <a:ext cx="5698067" cy="5836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Υλοποίηση σε σύστημα </a:t>
            </a:r>
            <a:r>
              <a:rPr lang="el-GR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/>
              </a:rPr>
              <a:t>Android</a:t>
            </a:r>
            <a:endParaRPr lang="el-GR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0B9E5E-4934-4DEC-B79F-8FEA81BACFD8}"/>
              </a:ext>
            </a:extLst>
          </p:cNvPr>
          <p:cNvSpPr txBox="1"/>
          <p:nvPr/>
        </p:nvSpPr>
        <p:spPr>
          <a:xfrm>
            <a:off x="913107" y="1752574"/>
            <a:ext cx="29695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Ευχρηστία – </a:t>
            </a:r>
            <a:r>
              <a:rPr lang="el-GR" sz="2000" b="0" i="0" u="none" strike="noStrike" baseline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Φορητότητα</a:t>
            </a:r>
            <a:r>
              <a:rPr lang="el-GR" sz="2000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	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EC6BB3-1769-4307-9623-5D488BF987C6}"/>
              </a:ext>
            </a:extLst>
          </p:cNvPr>
          <p:cNvSpPr txBox="1"/>
          <p:nvPr/>
        </p:nvSpPr>
        <p:spPr>
          <a:xfrm>
            <a:off x="913107" y="2115677"/>
            <a:ext cx="498125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Υποστηρίζεται από τ</a:t>
            </a:r>
            <a:r>
              <a:rPr lang="el-GR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ο </a:t>
            </a:r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72</a:t>
            </a:r>
            <a:r>
              <a:rPr lang="el-GR" b="0" i="0" u="none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% </a:t>
            </a:r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των κινητών συσκευών.</a:t>
            </a:r>
            <a:endParaRPr lang="el-GR" b="0" i="0" u="none" strike="noStrike" baseline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5" name="Γραφικό 34">
            <a:extLst>
              <a:ext uri="{FF2B5EF4-FFF2-40B4-BE49-F238E27FC236}">
                <a16:creationId xmlns:a16="http://schemas.microsoft.com/office/drawing/2014/main" id="{E556D922-3AB7-491F-A209-5FA1A35C1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18" y="1295260"/>
            <a:ext cx="521103" cy="5836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AA7BD01-F7F5-4BCF-A0BE-2FC9478A8885}"/>
              </a:ext>
            </a:extLst>
          </p:cNvPr>
          <p:cNvSpPr txBox="1"/>
          <p:nvPr/>
        </p:nvSpPr>
        <p:spPr>
          <a:xfrm>
            <a:off x="871120" y="2788968"/>
            <a:ext cx="7063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Η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client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εφαρμογή θα φιλοξενείται σε κινητές συσκευές </a:t>
            </a: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Android Smartphones </a:t>
            </a:r>
            <a:r>
              <a:rPr lang="el-GR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και </a:t>
            </a:r>
            <a:r>
              <a:rPr 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Tablets</a:t>
            </a:r>
            <a:endParaRPr lang="el-GR" sz="2400" b="1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19334-1BA0-4001-931D-DE91FAD3B082}"/>
              </a:ext>
            </a:extLst>
          </p:cNvPr>
          <p:cNvSpPr txBox="1"/>
          <p:nvPr/>
        </p:nvSpPr>
        <p:spPr>
          <a:xfrm>
            <a:off x="871120" y="4087897"/>
            <a:ext cx="7063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Η ανάπτυξη θα γίνει με τη χρήση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Android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Studio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σε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Java</a:t>
            </a:r>
            <a:endParaRPr lang="el-GR" sz="2400" b="1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pic>
        <p:nvPicPr>
          <p:cNvPr id="39" name="Εικόνα 38">
            <a:extLst>
              <a:ext uri="{FF2B5EF4-FFF2-40B4-BE49-F238E27FC236}">
                <a16:creationId xmlns:a16="http://schemas.microsoft.com/office/drawing/2014/main" id="{EA98E651-F9C8-4FD2-A966-F0EDA345504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947" y="3056316"/>
            <a:ext cx="2049294" cy="2479648"/>
          </a:xfrm>
          <a:prstGeom prst="rect">
            <a:avLst/>
          </a:prstGeom>
        </p:spPr>
      </p:pic>
      <p:pic>
        <p:nvPicPr>
          <p:cNvPr id="13" name="Εικόνα 12" descr="Εικόνα που περιέχει κείμενο, clipart, ανυσματικά γραφικά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ED2902EB-D5E6-40D1-B4C4-382D80E6C36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174" y="4581114"/>
            <a:ext cx="2049294" cy="20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7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/>
      <p:bldP spid="33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8" y="227592"/>
            <a:ext cx="8475929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Αρχιτεκτονική Σχεδίαση </a:t>
            </a:r>
            <a:endParaRPr lang="el-GR" i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7085522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l-GR" sz="28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71636" y="882713"/>
            <a:ext cx="763502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Firebase – </a:t>
            </a:r>
            <a:r>
              <a:rPr lang="el-GR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Connect with Android App</a:t>
            </a:r>
            <a:endParaRPr lang="el-GR" sz="24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13152-1DA7-423E-9AFB-ED86ED3AA209}"/>
              </a:ext>
            </a:extLst>
          </p:cNvPr>
          <p:cNvSpPr txBox="1"/>
          <p:nvPr/>
        </p:nvSpPr>
        <p:spPr>
          <a:xfrm>
            <a:off x="385035" y="1462226"/>
            <a:ext cx="609834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Τι είναι το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Firebase?</a:t>
            </a:r>
            <a:endParaRPr lang="el-GR" sz="18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endParaRPr lang="el-GR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  <a:p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Είναι μία πλατφόρμα της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Google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η οποία παρέχει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backend 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(κυρίως) υπηρεσίες και εργαλεία.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</a:t>
            </a:r>
            <a:endParaRPr lang="el-GR" sz="200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4DE23F-34B7-4F78-BC4E-FD8294AA091D}"/>
              </a:ext>
            </a:extLst>
          </p:cNvPr>
          <p:cNvSpPr txBox="1"/>
          <p:nvPr/>
        </p:nvSpPr>
        <p:spPr>
          <a:xfrm>
            <a:off x="6680481" y="3715138"/>
            <a:ext cx="55115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Οι υπηρεσίες παρέχονται στο 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cloud</a:t>
            </a:r>
            <a:r>
              <a:rPr lang="el-GR" sz="2000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επιτυγχάνοντας έτσι (άμεση) </a:t>
            </a:r>
            <a:r>
              <a:rPr lang="el-GR" sz="2000" b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ενημέρωση και συγχρονισμό των δεδομένων μεταξύ όλων των εφαρμογών σε πραγματικό χρόνο</a:t>
            </a:r>
            <a:r>
              <a:rPr lang="el-GR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3B339-D117-4B35-9B8F-A65F265E4C1E}"/>
              </a:ext>
            </a:extLst>
          </p:cNvPr>
          <p:cNvSpPr txBox="1"/>
          <p:nvPr/>
        </p:nvSpPr>
        <p:spPr>
          <a:xfrm>
            <a:off x="385035" y="3068807"/>
            <a:ext cx="6330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Κάποιες απ’ τις βασικές υπηρεσίες: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No SQL Cloud-Base DB, Authentication</a:t>
            </a:r>
            <a:r>
              <a:rPr lang="el-GR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,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File 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Strorage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 </a:t>
            </a:r>
            <a:r>
              <a:rPr lang="el-GR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cs typeface="Calibri"/>
              </a:rPr>
              <a:t>και άλλα πολλά.</a:t>
            </a:r>
          </a:p>
        </p:txBody>
      </p:sp>
      <p:sp>
        <p:nvSpPr>
          <p:cNvPr id="9" name="Τίτλος 1">
            <a:extLst>
              <a:ext uri="{FF2B5EF4-FFF2-40B4-BE49-F238E27FC236}">
                <a16:creationId xmlns:a16="http://schemas.microsoft.com/office/drawing/2014/main" id="{C9A9000D-A523-4A93-9E73-C9FFDD3A1423}"/>
              </a:ext>
            </a:extLst>
          </p:cNvPr>
          <p:cNvSpPr txBox="1">
            <a:spLocks/>
          </p:cNvSpPr>
          <p:nvPr/>
        </p:nvSpPr>
        <p:spPr>
          <a:xfrm>
            <a:off x="706316" y="5562158"/>
            <a:ext cx="1058419" cy="3652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solidFill>
                  <a:srgbClr val="F5820B"/>
                </a:solidFill>
                <a:cs typeface="Calibri Light"/>
              </a:rPr>
              <a:t>Client Apps</a:t>
            </a:r>
            <a:endParaRPr lang="el-GR" sz="1600" b="1">
              <a:solidFill>
                <a:srgbClr val="F5820B"/>
              </a:solidFill>
              <a:cs typeface="Calibri Light"/>
            </a:endParaRPr>
          </a:p>
        </p:txBody>
      </p:sp>
      <p:cxnSp>
        <p:nvCxnSpPr>
          <p:cNvPr id="10" name="Ευθύγραμμο βέλος σύνδεσης 9">
            <a:extLst>
              <a:ext uri="{FF2B5EF4-FFF2-40B4-BE49-F238E27FC236}">
                <a16:creationId xmlns:a16="http://schemas.microsoft.com/office/drawing/2014/main" id="{68F741D5-7D8D-4230-BA4E-2F54AF4D7F7D}"/>
              </a:ext>
            </a:extLst>
          </p:cNvPr>
          <p:cNvCxnSpPr/>
          <p:nvPr/>
        </p:nvCxnSpPr>
        <p:spPr>
          <a:xfrm>
            <a:off x="2170926" y="5193449"/>
            <a:ext cx="2104072" cy="0"/>
          </a:xfrm>
          <a:prstGeom prst="straightConnector1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Εικόνα 10">
            <a:extLst>
              <a:ext uri="{FF2B5EF4-FFF2-40B4-BE49-F238E27FC236}">
                <a16:creationId xmlns:a16="http://schemas.microsoft.com/office/drawing/2014/main" id="{3218118D-D0DA-48E2-95AF-3EC4B9AFA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146" y="4491915"/>
            <a:ext cx="1324850" cy="1296404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8EE51DD7-3905-4DB2-9AAB-B612D0726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26" y="4333123"/>
            <a:ext cx="429100" cy="425270"/>
          </a:xfrm>
          <a:prstGeom prst="rect">
            <a:avLst/>
          </a:prstGeom>
        </p:spPr>
      </p:pic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CA3BBF7-0614-471E-A35F-2D1552DC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020" y="4714847"/>
            <a:ext cx="434601" cy="425270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D5422F10-EC4B-4C6E-B411-4C97B1F7B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020" y="5266421"/>
            <a:ext cx="434601" cy="425270"/>
          </a:xfrm>
          <a:prstGeom prst="rect">
            <a:avLst/>
          </a:prstGeom>
        </p:spPr>
      </p:pic>
      <p:pic>
        <p:nvPicPr>
          <p:cNvPr id="15" name="Εικόνα 14">
            <a:extLst>
              <a:ext uri="{FF2B5EF4-FFF2-40B4-BE49-F238E27FC236}">
                <a16:creationId xmlns:a16="http://schemas.microsoft.com/office/drawing/2014/main" id="{BB722B01-9556-410B-B381-F1119C796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3826" y="5691690"/>
            <a:ext cx="434601" cy="425270"/>
          </a:xfrm>
          <a:prstGeom prst="rect">
            <a:avLst/>
          </a:prstGeom>
        </p:spPr>
      </p:pic>
      <p:pic>
        <p:nvPicPr>
          <p:cNvPr id="16" name="Γραφικό 15" descr="Smartphone με συμπαγές γέμισμα">
            <a:extLst>
              <a:ext uri="{FF2B5EF4-FFF2-40B4-BE49-F238E27FC236}">
                <a16:creationId xmlns:a16="http://schemas.microsoft.com/office/drawing/2014/main" id="{7C45E94A-FA33-4531-8982-315BD9411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621" y="4684558"/>
            <a:ext cx="704405" cy="689281"/>
          </a:xfrm>
          <a:prstGeom prst="rect">
            <a:avLst/>
          </a:prstGeom>
        </p:spPr>
      </p:pic>
      <p:pic>
        <p:nvPicPr>
          <p:cNvPr id="17" name="Γραφικό 16" descr="Τάμπλετ με συμπαγές γέμισμα">
            <a:extLst>
              <a:ext uri="{FF2B5EF4-FFF2-40B4-BE49-F238E27FC236}">
                <a16:creationId xmlns:a16="http://schemas.microsoft.com/office/drawing/2014/main" id="{7183377D-9A76-4859-B67C-93E65325B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405" y="4653578"/>
            <a:ext cx="900223" cy="8808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2371F7-1B14-46C6-BFEC-F54D04A167AA}"/>
              </a:ext>
            </a:extLst>
          </p:cNvPr>
          <p:cNvSpPr txBox="1"/>
          <p:nvPr/>
        </p:nvSpPr>
        <p:spPr>
          <a:xfrm>
            <a:off x="6652956" y="1461091"/>
            <a:ext cx="553904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Γιατί το επιλέγουμε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Ταιριάζει στις ανάγκες μας. </a:t>
            </a:r>
            <a:endParaRPr kumimoji="0" lang="el-G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Καλύπτει ένα ευρύ φάσμα βασικών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backend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 υπηρεσιών, τις οποίες θα καλούμασταν σε διαφορετική περίπτωση να </a:t>
            </a:r>
            <a:r>
              <a:rPr kumimoji="0" lang="el-GR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αναπτύξουμε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 και να </a:t>
            </a:r>
            <a:r>
              <a:rPr kumimoji="0" lang="el-GR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διαχειριζόμαστε</a:t>
            </a:r>
            <a:r>
              <a:rPr kumimoji="0" lang="el-G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.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27C7E8-762C-44AD-912E-8DED6B67ACF6}"/>
              </a:ext>
            </a:extLst>
          </p:cNvPr>
          <p:cNvSpPr txBox="1"/>
          <p:nvPr/>
        </p:nvSpPr>
        <p:spPr>
          <a:xfrm>
            <a:off x="6715495" y="4931833"/>
            <a:ext cx="52279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Υπάρχει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η δυνατότητα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scaling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, όταν αργότερα αυτό χρειαστεί, η οποία με τη χρήση του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Firebase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δεν θα επιβαρύνει ιδιαίτερα τους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developers </a:t>
            </a:r>
            <a:r>
              <a:rPr kumimoji="0" lang="el-G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της εταιρείας μας.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Calibri"/>
              </a:rPr>
              <a:t> </a:t>
            </a:r>
            <a:endParaRPr kumimoji="0" lang="el-G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7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8" grpId="0"/>
      <p:bldP spid="9" grpId="0"/>
      <p:bldP spid="23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3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: Shape 3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2" name="Freeform: Shape 4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3" name="Freeform: Shape 4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4" name="Rectangle 4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Freeform: Shape 4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6" name="Rectangle 4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7" name="Freeform: Shape 5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2728392" y="2401266"/>
            <a:ext cx="6985247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Ευχ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α</a:t>
            </a: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ριστούμε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γι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α </a:t>
            </a: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την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π</a:t>
            </a:r>
            <a:r>
              <a:rPr lang="en-US" sz="3600" err="1">
                <a:solidFill>
                  <a:schemeClr val="tx1">
                    <a:lumMod val="65000"/>
                    <a:lumOff val="35000"/>
                  </a:schemeClr>
                </a:solidFill>
              </a:rPr>
              <a:t>ροσοχή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 σας</a:t>
            </a:r>
            <a:r>
              <a:rPr lang="en-US"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 !</a:t>
            </a:r>
            <a:endParaRPr lang="en-US" sz="3600" kern="120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228" name="Freeform: Shape 5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9" name="Freeform: Shape 5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Rectangle 5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6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Γραφικό 5" descr="Ένα παζλ τμήμα">
            <a:extLst>
              <a:ext uri="{FF2B5EF4-FFF2-40B4-BE49-F238E27FC236}">
                <a16:creationId xmlns:a16="http://schemas.microsoft.com/office/drawing/2014/main" id="{B1FBE5D1-D7BF-40D1-8595-94FF13CC8BE5}"/>
              </a:ext>
            </a:extLst>
          </p:cNvPr>
          <p:cNvSpPr/>
          <p:nvPr/>
        </p:nvSpPr>
        <p:spPr>
          <a:xfrm rot="20697171">
            <a:off x="411345" y="3151699"/>
            <a:ext cx="3775917" cy="3667585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l-GR"/>
              <a:t>   </a:t>
            </a:r>
          </a:p>
          <a:p>
            <a:pPr algn="ctr"/>
            <a:endParaRPr lang="el-GR"/>
          </a:p>
          <a:p>
            <a:pPr algn="ctr"/>
            <a:r>
              <a:rPr lang="el-GR"/>
              <a:t>    </a:t>
            </a:r>
            <a:r>
              <a:rPr lang="el-GR" sz="2800" b="1">
                <a:solidFill>
                  <a:schemeClr val="bg1"/>
                </a:solidFill>
              </a:rPr>
              <a:t>Λειτουργικές</a:t>
            </a:r>
          </a:p>
          <a:p>
            <a:pPr algn="ctr"/>
            <a:r>
              <a:rPr lang="el-GR" sz="2800" b="1">
                <a:solidFill>
                  <a:schemeClr val="bg1"/>
                </a:solidFill>
              </a:rPr>
              <a:t>Απαιτήσεις</a:t>
            </a:r>
          </a:p>
        </p:txBody>
      </p:sp>
      <p:sp>
        <p:nvSpPr>
          <p:cNvPr id="8" name="Γραφικό 5" descr="Ένα παζλ τμήμα">
            <a:extLst>
              <a:ext uri="{FF2B5EF4-FFF2-40B4-BE49-F238E27FC236}">
                <a16:creationId xmlns:a16="http://schemas.microsoft.com/office/drawing/2014/main" id="{30C54DAC-E216-4801-A23A-A141E1D03E7A}"/>
              </a:ext>
            </a:extLst>
          </p:cNvPr>
          <p:cNvSpPr/>
          <p:nvPr/>
        </p:nvSpPr>
        <p:spPr>
          <a:xfrm rot="21364125">
            <a:off x="3544130" y="344243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lIns="91440" tIns="45720" rIns="91440" bIns="45720" rtlCol="0" anchor="ctr"/>
          <a:lstStyle/>
          <a:p>
            <a:pPr algn="ctr"/>
            <a:r>
              <a:rPr lang="el-GR" sz="2800" b="1">
                <a:solidFill>
                  <a:schemeClr val="bg1"/>
                </a:solidFill>
                <a:cs typeface="Calibri"/>
              </a:rPr>
              <a:t>Πρωτότυπα</a:t>
            </a:r>
          </a:p>
        </p:txBody>
      </p:sp>
      <p:sp>
        <p:nvSpPr>
          <p:cNvPr id="9" name="Γραφικό 5" descr="Ένα παζλ τμήμα">
            <a:extLst>
              <a:ext uri="{FF2B5EF4-FFF2-40B4-BE49-F238E27FC236}">
                <a16:creationId xmlns:a16="http://schemas.microsoft.com/office/drawing/2014/main" id="{B9C3CF07-FAC3-4DC2-93F2-618F50ADD8A1}"/>
              </a:ext>
            </a:extLst>
          </p:cNvPr>
          <p:cNvSpPr/>
          <p:nvPr/>
        </p:nvSpPr>
        <p:spPr>
          <a:xfrm rot="872872">
            <a:off x="7517829" y="2493426"/>
            <a:ext cx="4053044" cy="4029973"/>
          </a:xfrm>
          <a:custGeom>
            <a:avLst/>
            <a:gdLst>
              <a:gd name="connsiteX0" fmla="*/ 3176777 w 3176816"/>
              <a:gd name="connsiteY0" fmla="*/ 1429891 h 3174578"/>
              <a:gd name="connsiteX1" fmla="*/ 3112999 w 3176816"/>
              <a:gd name="connsiteY1" fmla="*/ 1366113 h 3174578"/>
              <a:gd name="connsiteX2" fmla="*/ 3105167 w 3176816"/>
              <a:gd name="connsiteY2" fmla="*/ 1366113 h 3174578"/>
              <a:gd name="connsiteX3" fmla="*/ 3052149 w 3176816"/>
              <a:gd name="connsiteY3" fmla="*/ 1394450 h 3174578"/>
              <a:gd name="connsiteX4" fmla="*/ 2732244 w 3176816"/>
              <a:gd name="connsiteY4" fmla="*/ 1561272 h 3174578"/>
              <a:gd name="connsiteX5" fmla="*/ 2342746 w 3176816"/>
              <a:gd name="connsiteY5" fmla="*/ 1145206 h 3174578"/>
              <a:gd name="connsiteX6" fmla="*/ 2705690 w 3176816"/>
              <a:gd name="connsiteY6" fmla="*/ 781521 h 3174578"/>
              <a:gd name="connsiteX7" fmla="*/ 3052331 w 3176816"/>
              <a:gd name="connsiteY7" fmla="*/ 947718 h 3174578"/>
              <a:gd name="connsiteX8" fmla="*/ 3105115 w 3176816"/>
              <a:gd name="connsiteY8" fmla="*/ 975795 h 3174578"/>
              <a:gd name="connsiteX9" fmla="*/ 3112999 w 3176816"/>
              <a:gd name="connsiteY9" fmla="*/ 975795 h 3174578"/>
              <a:gd name="connsiteX10" fmla="*/ 3176777 w 3176816"/>
              <a:gd name="connsiteY10" fmla="*/ 912017 h 3174578"/>
              <a:gd name="connsiteX11" fmla="*/ 3176777 w 3176816"/>
              <a:gd name="connsiteY11" fmla="*/ 0 h 3174578"/>
              <a:gd name="connsiteX12" fmla="*/ 2264760 w 3176816"/>
              <a:gd name="connsiteY12" fmla="*/ 0 h 3174578"/>
              <a:gd name="connsiteX13" fmla="*/ 2200983 w 3176816"/>
              <a:gd name="connsiteY13" fmla="*/ 63778 h 3174578"/>
              <a:gd name="connsiteX14" fmla="*/ 2200983 w 3176816"/>
              <a:gd name="connsiteY14" fmla="*/ 69438 h 3174578"/>
              <a:gd name="connsiteX15" fmla="*/ 2229319 w 3176816"/>
              <a:gd name="connsiteY15" fmla="*/ 122469 h 3174578"/>
              <a:gd name="connsiteX16" fmla="*/ 2396142 w 3176816"/>
              <a:gd name="connsiteY16" fmla="*/ 442373 h 3174578"/>
              <a:gd name="connsiteX17" fmla="*/ 1980114 w 3176816"/>
              <a:gd name="connsiteY17" fmla="*/ 831872 h 3174578"/>
              <a:gd name="connsiteX18" fmla="*/ 1616377 w 3176816"/>
              <a:gd name="connsiteY18" fmla="*/ 468980 h 3174578"/>
              <a:gd name="connsiteX19" fmla="*/ 1782575 w 3176816"/>
              <a:gd name="connsiteY19" fmla="*/ 122300 h 3174578"/>
              <a:gd name="connsiteX20" fmla="*/ 1810652 w 3176816"/>
              <a:gd name="connsiteY20" fmla="*/ 69529 h 3174578"/>
              <a:gd name="connsiteX21" fmla="*/ 1810652 w 3176816"/>
              <a:gd name="connsiteY21" fmla="*/ 63804 h 3174578"/>
              <a:gd name="connsiteX22" fmla="*/ 1746873 w 3176816"/>
              <a:gd name="connsiteY22" fmla="*/ 26 h 3174578"/>
              <a:gd name="connsiteX23" fmla="*/ 834857 w 3176816"/>
              <a:gd name="connsiteY23" fmla="*/ 26 h 3174578"/>
              <a:gd name="connsiteX24" fmla="*/ 834857 w 3176816"/>
              <a:gd name="connsiteY24" fmla="*/ 912043 h 3174578"/>
              <a:gd name="connsiteX25" fmla="*/ 771079 w 3176816"/>
              <a:gd name="connsiteY25" fmla="*/ 975821 h 3174578"/>
              <a:gd name="connsiteX26" fmla="*/ 763194 w 3176816"/>
              <a:gd name="connsiteY26" fmla="*/ 975821 h 3174578"/>
              <a:gd name="connsiteX27" fmla="*/ 710410 w 3176816"/>
              <a:gd name="connsiteY27" fmla="*/ 947744 h 3174578"/>
              <a:gd name="connsiteX28" fmla="*/ 363769 w 3176816"/>
              <a:gd name="connsiteY28" fmla="*/ 781547 h 3174578"/>
              <a:gd name="connsiteX29" fmla="*/ 825 w 3176816"/>
              <a:gd name="connsiteY29" fmla="*/ 1145232 h 3174578"/>
              <a:gd name="connsiteX30" fmla="*/ 390350 w 3176816"/>
              <a:gd name="connsiteY30" fmla="*/ 1561272 h 3174578"/>
              <a:gd name="connsiteX31" fmla="*/ 710254 w 3176816"/>
              <a:gd name="connsiteY31" fmla="*/ 1394450 h 3174578"/>
              <a:gd name="connsiteX32" fmla="*/ 763272 w 3176816"/>
              <a:gd name="connsiteY32" fmla="*/ 1366113 h 3174578"/>
              <a:gd name="connsiteX33" fmla="*/ 771105 w 3176816"/>
              <a:gd name="connsiteY33" fmla="*/ 1366113 h 3174578"/>
              <a:gd name="connsiteX34" fmla="*/ 834883 w 3176816"/>
              <a:gd name="connsiteY34" fmla="*/ 1429891 h 3174578"/>
              <a:gd name="connsiteX35" fmla="*/ 834883 w 3176816"/>
              <a:gd name="connsiteY35" fmla="*/ 2341908 h 3174578"/>
              <a:gd name="connsiteX36" fmla="*/ 1746900 w 3176816"/>
              <a:gd name="connsiteY36" fmla="*/ 2341908 h 3174578"/>
              <a:gd name="connsiteX37" fmla="*/ 1810678 w 3176816"/>
              <a:gd name="connsiteY37" fmla="*/ 2405686 h 3174578"/>
              <a:gd name="connsiteX38" fmla="*/ 1810678 w 3176816"/>
              <a:gd name="connsiteY38" fmla="*/ 2411411 h 3174578"/>
              <a:gd name="connsiteX39" fmla="*/ 1782601 w 3176816"/>
              <a:gd name="connsiteY39" fmla="*/ 2464181 h 3174578"/>
              <a:gd name="connsiteX40" fmla="*/ 1616403 w 3176816"/>
              <a:gd name="connsiteY40" fmla="*/ 2810862 h 3174578"/>
              <a:gd name="connsiteX41" fmla="*/ 1980141 w 3176816"/>
              <a:gd name="connsiteY41" fmla="*/ 3173753 h 3174578"/>
              <a:gd name="connsiteX42" fmla="*/ 2396167 w 3176816"/>
              <a:gd name="connsiteY42" fmla="*/ 2784255 h 3174578"/>
              <a:gd name="connsiteX43" fmla="*/ 2229346 w 3176816"/>
              <a:gd name="connsiteY43" fmla="*/ 2464351 h 3174578"/>
              <a:gd name="connsiteX44" fmla="*/ 2201008 w 3176816"/>
              <a:gd name="connsiteY44" fmla="*/ 2411319 h 3174578"/>
              <a:gd name="connsiteX45" fmla="*/ 2201008 w 3176816"/>
              <a:gd name="connsiteY45" fmla="*/ 2405660 h 3174578"/>
              <a:gd name="connsiteX46" fmla="*/ 2264786 w 3176816"/>
              <a:gd name="connsiteY46" fmla="*/ 2341882 h 3174578"/>
              <a:gd name="connsiteX47" fmla="*/ 3176816 w 3176816"/>
              <a:gd name="connsiteY47" fmla="*/ 2341882 h 3174578"/>
              <a:gd name="connsiteX48" fmla="*/ 3176816 w 3176816"/>
              <a:gd name="connsiteY48" fmla="*/ 2341882 h 3174578"/>
              <a:gd name="connsiteX49" fmla="*/ 3176816 w 3176816"/>
              <a:gd name="connsiteY49" fmla="*/ 2341882 h 3174578"/>
              <a:gd name="connsiteX50" fmla="*/ 3176816 w 3176816"/>
              <a:gd name="connsiteY50" fmla="*/ 1429891 h 3174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176816" h="3174578">
                <a:moveTo>
                  <a:pt x="3176777" y="1429891"/>
                </a:moveTo>
                <a:cubicBezTo>
                  <a:pt x="3176777" y="1394671"/>
                  <a:pt x="3148219" y="1366113"/>
                  <a:pt x="3112999" y="1366113"/>
                </a:cubicBezTo>
                <a:lnTo>
                  <a:pt x="3105167" y="1366113"/>
                </a:lnTo>
                <a:cubicBezTo>
                  <a:pt x="3083868" y="1366113"/>
                  <a:pt x="3064353" y="1377003"/>
                  <a:pt x="3052149" y="1394450"/>
                </a:cubicBezTo>
                <a:cubicBezTo>
                  <a:pt x="2981592" y="1495282"/>
                  <a:pt x="2864653" y="1561272"/>
                  <a:pt x="2732244" y="1561272"/>
                </a:cubicBezTo>
                <a:cubicBezTo>
                  <a:pt x="2508150" y="1561272"/>
                  <a:pt x="2328174" y="1372436"/>
                  <a:pt x="2342746" y="1145206"/>
                </a:cubicBezTo>
                <a:cubicBezTo>
                  <a:pt x="2354560" y="961145"/>
                  <a:pt x="2521642" y="793712"/>
                  <a:pt x="2705690" y="781521"/>
                </a:cubicBezTo>
                <a:cubicBezTo>
                  <a:pt x="2849054" y="772036"/>
                  <a:pt x="2977104" y="840042"/>
                  <a:pt x="3052331" y="947718"/>
                </a:cubicBezTo>
                <a:cubicBezTo>
                  <a:pt x="3064457" y="965074"/>
                  <a:pt x="3083934" y="975795"/>
                  <a:pt x="3105115" y="975795"/>
                </a:cubicBezTo>
                <a:lnTo>
                  <a:pt x="3112999" y="975795"/>
                </a:lnTo>
                <a:cubicBezTo>
                  <a:pt x="3148219" y="975795"/>
                  <a:pt x="3176777" y="947237"/>
                  <a:pt x="3176777" y="912017"/>
                </a:cubicBezTo>
                <a:lnTo>
                  <a:pt x="3176777" y="0"/>
                </a:lnTo>
                <a:lnTo>
                  <a:pt x="2264760" y="0"/>
                </a:lnTo>
                <a:cubicBezTo>
                  <a:pt x="2229541" y="0"/>
                  <a:pt x="2200983" y="28558"/>
                  <a:pt x="2200983" y="63778"/>
                </a:cubicBezTo>
                <a:lnTo>
                  <a:pt x="2200983" y="69438"/>
                </a:lnTo>
                <a:cubicBezTo>
                  <a:pt x="2200983" y="90736"/>
                  <a:pt x="2211873" y="110252"/>
                  <a:pt x="2229319" y="122469"/>
                </a:cubicBezTo>
                <a:cubicBezTo>
                  <a:pt x="2330152" y="193025"/>
                  <a:pt x="2396142" y="309965"/>
                  <a:pt x="2396142" y="442373"/>
                </a:cubicBezTo>
                <a:cubicBezTo>
                  <a:pt x="2396142" y="666442"/>
                  <a:pt x="2207332" y="846417"/>
                  <a:pt x="1980114" y="831872"/>
                </a:cubicBezTo>
                <a:cubicBezTo>
                  <a:pt x="1796054" y="820084"/>
                  <a:pt x="1628594" y="653015"/>
                  <a:pt x="1616377" y="468980"/>
                </a:cubicBezTo>
                <a:cubicBezTo>
                  <a:pt x="1606867" y="325603"/>
                  <a:pt x="1674886" y="197514"/>
                  <a:pt x="1782575" y="122300"/>
                </a:cubicBezTo>
                <a:cubicBezTo>
                  <a:pt x="1799931" y="110174"/>
                  <a:pt x="1810652" y="90697"/>
                  <a:pt x="1810652" y="69529"/>
                </a:cubicBezTo>
                <a:lnTo>
                  <a:pt x="1810652" y="63804"/>
                </a:lnTo>
                <a:cubicBezTo>
                  <a:pt x="1810652" y="28584"/>
                  <a:pt x="1782093" y="26"/>
                  <a:pt x="1746873" y="26"/>
                </a:cubicBezTo>
                <a:lnTo>
                  <a:pt x="834857" y="26"/>
                </a:lnTo>
                <a:lnTo>
                  <a:pt x="834857" y="912043"/>
                </a:lnTo>
                <a:cubicBezTo>
                  <a:pt x="834857" y="947276"/>
                  <a:pt x="806298" y="975821"/>
                  <a:pt x="771079" y="975821"/>
                </a:cubicBezTo>
                <a:lnTo>
                  <a:pt x="763194" y="975821"/>
                </a:lnTo>
                <a:cubicBezTo>
                  <a:pt x="742026" y="975821"/>
                  <a:pt x="722536" y="965100"/>
                  <a:pt x="710410" y="947744"/>
                </a:cubicBezTo>
                <a:cubicBezTo>
                  <a:pt x="635196" y="840068"/>
                  <a:pt x="507133" y="772049"/>
                  <a:pt x="363769" y="781547"/>
                </a:cubicBezTo>
                <a:cubicBezTo>
                  <a:pt x="179721" y="793738"/>
                  <a:pt x="12652" y="961171"/>
                  <a:pt x="825" y="1145232"/>
                </a:cubicBezTo>
                <a:cubicBezTo>
                  <a:pt x="-13734" y="1372436"/>
                  <a:pt x="166255" y="1561272"/>
                  <a:pt x="390350" y="1561272"/>
                </a:cubicBezTo>
                <a:cubicBezTo>
                  <a:pt x="522758" y="1561272"/>
                  <a:pt x="639698" y="1495282"/>
                  <a:pt x="710254" y="1394450"/>
                </a:cubicBezTo>
                <a:cubicBezTo>
                  <a:pt x="722458" y="1377003"/>
                  <a:pt x="741974" y="1366113"/>
                  <a:pt x="763272" y="1366113"/>
                </a:cubicBezTo>
                <a:lnTo>
                  <a:pt x="771105" y="1366113"/>
                </a:lnTo>
                <a:cubicBezTo>
                  <a:pt x="806324" y="1366113"/>
                  <a:pt x="834883" y="1394671"/>
                  <a:pt x="834883" y="1429891"/>
                </a:cubicBezTo>
                <a:lnTo>
                  <a:pt x="834883" y="2341908"/>
                </a:lnTo>
                <a:lnTo>
                  <a:pt x="1746900" y="2341908"/>
                </a:lnTo>
                <a:cubicBezTo>
                  <a:pt x="1782119" y="2341908"/>
                  <a:pt x="1810678" y="2370466"/>
                  <a:pt x="1810678" y="2405686"/>
                </a:cubicBezTo>
                <a:lnTo>
                  <a:pt x="1810678" y="2411411"/>
                </a:lnTo>
                <a:cubicBezTo>
                  <a:pt x="1810678" y="2432579"/>
                  <a:pt x="1799957" y="2452069"/>
                  <a:pt x="1782601" y="2464181"/>
                </a:cubicBezTo>
                <a:cubicBezTo>
                  <a:pt x="1674912" y="2539409"/>
                  <a:pt x="1606893" y="2667485"/>
                  <a:pt x="1616403" y="2810862"/>
                </a:cubicBezTo>
                <a:cubicBezTo>
                  <a:pt x="1628607" y="2994897"/>
                  <a:pt x="1796067" y="3161966"/>
                  <a:pt x="1980141" y="3173753"/>
                </a:cubicBezTo>
                <a:cubicBezTo>
                  <a:pt x="2207345" y="3188312"/>
                  <a:pt x="2396167" y="3008336"/>
                  <a:pt x="2396167" y="2784255"/>
                </a:cubicBezTo>
                <a:cubicBezTo>
                  <a:pt x="2396167" y="2651846"/>
                  <a:pt x="2330178" y="2534907"/>
                  <a:pt x="2229346" y="2464351"/>
                </a:cubicBezTo>
                <a:cubicBezTo>
                  <a:pt x="2211898" y="2452146"/>
                  <a:pt x="2201008" y="2432631"/>
                  <a:pt x="2201008" y="2411319"/>
                </a:cubicBezTo>
                <a:lnTo>
                  <a:pt x="2201008" y="2405660"/>
                </a:lnTo>
                <a:cubicBezTo>
                  <a:pt x="2201008" y="2370440"/>
                  <a:pt x="2229567" y="2341882"/>
                  <a:pt x="2264786" y="2341882"/>
                </a:cubicBezTo>
                <a:lnTo>
                  <a:pt x="3176816" y="2341882"/>
                </a:lnTo>
                <a:lnTo>
                  <a:pt x="3176816" y="2341882"/>
                </a:lnTo>
                <a:lnTo>
                  <a:pt x="3176816" y="2341882"/>
                </a:lnTo>
                <a:lnTo>
                  <a:pt x="3176816" y="1429891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l-GR" sz="2800" b="1"/>
          </a:p>
          <a:p>
            <a:pPr algn="ctr"/>
            <a:r>
              <a:rPr lang="el-GR" sz="2800" b="1"/>
              <a:t>   </a:t>
            </a:r>
            <a:r>
              <a:rPr lang="el-GR" sz="2800" b="1">
                <a:solidFill>
                  <a:schemeClr val="bg1"/>
                </a:solidFill>
              </a:rPr>
              <a:t>Αρχιτεκτονική </a:t>
            </a:r>
          </a:p>
          <a:p>
            <a:pPr algn="ctr"/>
            <a:r>
              <a:rPr lang="el-GR" sz="2800" b="1">
                <a:solidFill>
                  <a:schemeClr val="bg1"/>
                </a:solidFill>
              </a:rPr>
              <a:t>Σχεδίαση &amp; </a:t>
            </a:r>
          </a:p>
          <a:p>
            <a:r>
              <a:rPr lang="el-GR" sz="2800" b="1">
                <a:solidFill>
                  <a:schemeClr val="bg1"/>
                </a:solidFill>
              </a:rPr>
              <a:t>             Εργαλεία</a:t>
            </a:r>
          </a:p>
        </p:txBody>
      </p:sp>
    </p:spTree>
    <p:extLst>
      <p:ext uri="{BB962C8B-B14F-4D97-AF65-F5344CB8AC3E}">
        <p14:creationId xmlns:p14="http://schemas.microsoft.com/office/powerpoint/2010/main" val="262907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ABAA8AE-145E-446A-8D06-4F4E1666289A}"/>
              </a:ext>
            </a:extLst>
          </p:cNvPr>
          <p:cNvSpPr txBox="1"/>
          <p:nvPr/>
        </p:nvSpPr>
        <p:spPr>
          <a:xfrm>
            <a:off x="350019" y="1940074"/>
            <a:ext cx="55584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Ο χρήστης για να μπορεί να χρησιμοποιήσει την εφαρμογή θα πρέπει να 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συνδεθεί δίνοντας το </a:t>
            </a:r>
            <a:r>
              <a:rPr 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e-mail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και τον κωδικό πρόσβασής του.</a:t>
            </a:r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2" name="Τίτλος 1">
            <a:extLst>
              <a:ext uri="{FF2B5EF4-FFF2-40B4-BE49-F238E27FC236}">
                <a16:creationId xmlns:a16="http://schemas.microsoft.com/office/drawing/2014/main" id="{E3167B07-91A4-47A2-9D78-6CA12536CC3A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Εγγραφή - Σύνδεση</a:t>
            </a:r>
          </a:p>
        </p:txBody>
      </p:sp>
      <p:sp>
        <p:nvSpPr>
          <p:cNvPr id="13" name="Τίτλος 1">
            <a:extLst>
              <a:ext uri="{FF2B5EF4-FFF2-40B4-BE49-F238E27FC236}">
                <a16:creationId xmlns:a16="http://schemas.microsoft.com/office/drawing/2014/main" id="{B44EBD56-E1AC-4F62-847A-39902EC02ADC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379128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Sign up</a:t>
            </a:r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 –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Log in</a:t>
            </a:r>
            <a:endParaRPr lang="el-GR" sz="28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4F4A17F-AF72-44FE-8AEB-E8FE65A3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663" y="0"/>
            <a:ext cx="385127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71A917-8D69-4B2E-A08D-8C3B6CD23CE6}"/>
              </a:ext>
            </a:extLst>
          </p:cNvPr>
          <p:cNvSpPr txBox="1"/>
          <p:nvPr/>
        </p:nvSpPr>
        <p:spPr>
          <a:xfrm>
            <a:off x="350019" y="3825640"/>
            <a:ext cx="6098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Αν δεν έχει ήδη λογαριασμό, καλείται να κάνει εγγραφή.</a:t>
            </a:r>
          </a:p>
        </p:txBody>
      </p:sp>
    </p:spTree>
    <p:extLst>
      <p:ext uri="{BB962C8B-B14F-4D97-AF65-F5344CB8AC3E}">
        <p14:creationId xmlns:p14="http://schemas.microsoft.com/office/powerpoint/2010/main" val="20489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4E8E06A-6505-4C6B-B62A-DDDFC5B855AF}"/>
              </a:ext>
            </a:extLst>
          </p:cNvPr>
          <p:cNvSpPr txBox="1"/>
          <p:nvPr/>
        </p:nvSpPr>
        <p:spPr>
          <a:xfrm>
            <a:off x="350019" y="4134620"/>
            <a:ext cx="4764951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Χρήστη της εφαρμογής μπορεί να αποτελεί και μία 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φιλοζωική οργάνωση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Σε αυτή την περίπτωση απαιτείται μία παραπάνω πιστοποίηση έπειτα από επικοινωνία με την εταιρεία.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AA8AE-145E-446A-8D06-4F4E1666289A}"/>
              </a:ext>
            </a:extLst>
          </p:cNvPr>
          <p:cNvSpPr txBox="1"/>
          <p:nvPr/>
        </p:nvSpPr>
        <p:spPr>
          <a:xfrm>
            <a:off x="349650" y="1602723"/>
            <a:ext cx="47653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Για την εγγραφή είναι υποχρεωτικό να δώσει ένα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username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ένα email και έναν κωδικό πρόσβασης. </a:t>
            </a:r>
          </a:p>
        </p:txBody>
      </p:sp>
      <p:sp>
        <p:nvSpPr>
          <p:cNvPr id="12" name="Τίτλος 1">
            <a:extLst>
              <a:ext uri="{FF2B5EF4-FFF2-40B4-BE49-F238E27FC236}">
                <a16:creationId xmlns:a16="http://schemas.microsoft.com/office/drawing/2014/main" id="{E3167B07-91A4-47A2-9D78-6CA12536CC3A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Εγγραφή - Σύνδεση</a:t>
            </a:r>
          </a:p>
        </p:txBody>
      </p:sp>
      <p:sp>
        <p:nvSpPr>
          <p:cNvPr id="13" name="Τίτλος 1">
            <a:extLst>
              <a:ext uri="{FF2B5EF4-FFF2-40B4-BE49-F238E27FC236}">
                <a16:creationId xmlns:a16="http://schemas.microsoft.com/office/drawing/2014/main" id="{B44EBD56-E1AC-4F62-847A-39902EC02ADC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379128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Sign up</a:t>
            </a:r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 –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Log in</a:t>
            </a:r>
            <a:endParaRPr lang="el-GR" sz="28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A177A01-9965-472E-9022-78D13886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032" y="0"/>
            <a:ext cx="382428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FC71D-4C7B-4D29-B5A5-859D72227EA8}"/>
              </a:ext>
            </a:extLst>
          </p:cNvPr>
          <p:cNvSpPr txBox="1"/>
          <p:nvPr/>
        </p:nvSpPr>
        <p:spPr>
          <a:xfrm>
            <a:off x="702365" y="3129313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Εάν επιθυμεί μπορεί να παρέχει και επιπλέον στοιχεία επικοινωνίας. </a:t>
            </a:r>
          </a:p>
        </p:txBody>
      </p:sp>
    </p:spTree>
    <p:extLst>
      <p:ext uri="{BB962C8B-B14F-4D97-AF65-F5344CB8AC3E}">
        <p14:creationId xmlns:p14="http://schemas.microsoft.com/office/powerpoint/2010/main" val="3693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Αρχική Οθόνη 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3791285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Home Page</a:t>
            </a:r>
            <a:endParaRPr lang="el-GR" sz="2800">
              <a:solidFill>
                <a:schemeClr val="tx1">
                  <a:lumMod val="50000"/>
                  <a:lumOff val="50000"/>
                </a:schemeClr>
              </a:solidFill>
              <a:cs typeface="Calibri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9" y="1940074"/>
            <a:ext cx="4765320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Αφού ο χρήστης συνδεθεί, περνάει στην Αρχική Οθόνη.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Φαίνονται οι 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4 βασικές λειτουργίες 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της εφαρμογής. </a:t>
            </a:r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libri Light"/>
            </a:endParaRPr>
          </a:p>
        </p:txBody>
      </p: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5F98D1-9894-49E5-B279-255F3F04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274" y="0"/>
            <a:ext cx="367645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52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Προβολή Αναρτήσεων χαμένων κατοικίδιων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9" y="1624168"/>
            <a:ext cx="56399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Όλες οι αναρτήσεις κατοικίδιων που έχουν χαθεί, θα εμφανίζονται  σε μορφή λίστας ή χάρτη ανάλογα με το τι θέλει ο χρήστης. 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CB109-716F-492F-A178-07B475054625}"/>
              </a:ext>
            </a:extLst>
          </p:cNvPr>
          <p:cNvSpPr txBox="1"/>
          <p:nvPr/>
        </p:nvSpPr>
        <p:spPr>
          <a:xfrm>
            <a:off x="678591" y="319382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Έτσι, ένας χρήστης θα μπορεί να 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πληροφορείται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για τα κατοικίδια που έχουν χαθεί αλλά και να ελέγχει, 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σε περίπτωση που έχει </a:t>
            </a:r>
            <a:r>
              <a:rPr lang="el-GR" sz="24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βρεί</a:t>
            </a:r>
            <a:r>
              <a:rPr lang="el-GR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ένα ζωάκι</a:t>
            </a:r>
            <a:r>
              <a:rPr lang="el-GR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αν υπάρχει καταχωρημένη ανάρτηση αναζήτησής του.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CECAF1-3047-470C-B427-2C1F44903414}"/>
              </a:ext>
            </a:extLst>
          </p:cNvPr>
          <p:cNvSpPr txBox="1"/>
          <p:nvPr/>
        </p:nvSpPr>
        <p:spPr>
          <a:xfrm>
            <a:off x="350020" y="5269793"/>
            <a:ext cx="68971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By default, 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κατά την προβολή των  αναρτήσεων θα υπάρχει μία στοιχειώδης ταξινόμηση ξεκινώντας από τις κοντινότερες στο χρήστη, </a:t>
            </a:r>
            <a:r>
              <a:rPr lang="el-GR" sz="24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βάσει τοποθεσίας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. </a:t>
            </a:r>
          </a:p>
        </p:txBody>
      </p:sp>
      <p:pic>
        <p:nvPicPr>
          <p:cNvPr id="2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611F9F-080E-4388-A723-9BC83A67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94" y="-2308"/>
            <a:ext cx="3930937" cy="686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Προβολή Αναρτήσεων χαμένων κατοικίδιων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E3D2F-DB85-4C5B-930B-23B42CACF862}"/>
              </a:ext>
            </a:extLst>
          </p:cNvPr>
          <p:cNvSpPr txBox="1"/>
          <p:nvPr/>
        </p:nvSpPr>
        <p:spPr>
          <a:xfrm>
            <a:off x="350019" y="1677099"/>
            <a:ext cx="40109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Ένας χρήστης  θα μπορεί να κάνει αναζήτηση χρησιμοποιώντας φίλτρα.  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F7F421-3964-447F-9314-2D7A1E5E18A9}"/>
                  </a:ext>
                </a:extLst>
              </p14:cNvPr>
              <p14:cNvContentPartPr/>
              <p14:nvPr/>
            </p14:nvContentPartPr>
            <p14:xfrm>
              <a:off x="1975036" y="-442631"/>
              <a:ext cx="9525" cy="952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F7F421-3964-447F-9314-2D7A1E5E18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8786" y="-918881"/>
                <a:ext cx="952500" cy="9525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BE5223-C40D-49F3-8269-B4C1DA17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96" y="-2309"/>
            <a:ext cx="3907629" cy="6862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D4D9D82-DC87-4C8D-A023-D4DDBF590B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" b="48739"/>
          <a:stretch/>
        </p:blipFill>
        <p:spPr>
          <a:xfrm>
            <a:off x="2318687" y="3147228"/>
            <a:ext cx="3769332" cy="3483180"/>
          </a:xfrm>
          <a:prstGeom prst="rect">
            <a:avLst/>
          </a:prstGeom>
        </p:spPr>
      </p:pic>
      <p:sp>
        <p:nvSpPr>
          <p:cNvPr id="11" name="Οβάλ 12">
            <a:extLst>
              <a:ext uri="{FF2B5EF4-FFF2-40B4-BE49-F238E27FC236}">
                <a16:creationId xmlns:a16="http://schemas.microsoft.com/office/drawing/2014/main" id="{929B5893-4D18-4AE0-B2E3-3708AFBC4935}"/>
              </a:ext>
            </a:extLst>
          </p:cNvPr>
          <p:cNvSpPr/>
          <p:nvPr/>
        </p:nvSpPr>
        <p:spPr>
          <a:xfrm>
            <a:off x="4717719" y="3999325"/>
            <a:ext cx="1452492" cy="63341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592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E90613FA-5452-44F9-8F34-5F5B783740B8}"/>
              </a:ext>
            </a:extLst>
          </p:cNvPr>
          <p:cNvSpPr txBox="1">
            <a:spLocks/>
          </p:cNvSpPr>
          <p:nvPr/>
        </p:nvSpPr>
        <p:spPr>
          <a:xfrm>
            <a:off x="350019" y="227592"/>
            <a:ext cx="6541111" cy="7502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480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Λειτουργία - </a:t>
            </a:r>
            <a:r>
              <a:rPr lang="el-GR" sz="4800" i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Χάθηκε</a:t>
            </a:r>
          </a:p>
        </p:txBody>
      </p:sp>
      <p:sp>
        <p:nvSpPr>
          <p:cNvPr id="5" name="Τίτλος 1">
            <a:extLst>
              <a:ext uri="{FF2B5EF4-FFF2-40B4-BE49-F238E27FC236}">
                <a16:creationId xmlns:a16="http://schemas.microsoft.com/office/drawing/2014/main" id="{CA89438F-BADA-4B75-86C7-A038FE434655}"/>
              </a:ext>
            </a:extLst>
          </p:cNvPr>
          <p:cNvSpPr txBox="1">
            <a:spLocks/>
          </p:cNvSpPr>
          <p:nvPr/>
        </p:nvSpPr>
        <p:spPr>
          <a:xfrm>
            <a:off x="350019" y="977837"/>
            <a:ext cx="5639964" cy="6463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>
                <a:solidFill>
                  <a:schemeClr val="tx1">
                    <a:lumMod val="50000"/>
                    <a:lumOff val="50000"/>
                  </a:schemeClr>
                </a:solidFill>
                <a:cs typeface="Calibri Light"/>
              </a:rPr>
              <a:t>Εγγραφή/Ανάρτηση Χαμένου Κατοικίδιου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0F110-636D-4412-8BFB-E005E0D0FADC}"/>
              </a:ext>
            </a:extLst>
          </p:cNvPr>
          <p:cNvSpPr txBox="1"/>
          <p:nvPr/>
        </p:nvSpPr>
        <p:spPr>
          <a:xfrm>
            <a:off x="350019" y="2029754"/>
            <a:ext cx="49110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Ένας χρήστης που χάνει το κατοικίδιό του θα μπορεί να </a:t>
            </a:r>
            <a:r>
              <a:rPr lang="el-GR" sz="24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καταχωρεί μία ανάρτηση 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δίνοντας τα </a:t>
            </a:r>
            <a:r>
              <a:rPr lang="el-GR" sz="24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στοιχεία του κατοικίδιού 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του (όνομα, φωτογραφίες </a:t>
            </a:r>
            <a:r>
              <a:rPr lang="el-GR" sz="2400" b="0" i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κλπ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), αλλά και τα </a:t>
            </a:r>
            <a:r>
              <a:rPr lang="el-GR" sz="2400"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στοιχεία επικοινωνίας</a:t>
            </a:r>
            <a:r>
              <a:rPr lang="el-GR" sz="24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 του ίδιου του ιδιοκτήτη. </a:t>
            </a:r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endParaRPr lang="el-GR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70D9F25-9BC9-4007-A1AB-7AE803A42C64}"/>
              </a:ext>
            </a:extLst>
          </p:cNvPr>
          <p:cNvGrpSpPr/>
          <p:nvPr/>
        </p:nvGrpSpPr>
        <p:grpSpPr>
          <a:xfrm>
            <a:off x="5261113" y="1412789"/>
            <a:ext cx="2908611" cy="1662328"/>
            <a:chOff x="4454299" y="1653027"/>
            <a:chExt cx="2367745" cy="1412560"/>
          </a:xfrm>
        </p:grpSpPr>
        <p:pic>
          <p:nvPicPr>
            <p:cNvPr id="2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48FA7A24-5202-42A9-8C7F-D550F967F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356" b="68600"/>
            <a:stretch/>
          </p:blipFill>
          <p:spPr>
            <a:xfrm>
              <a:off x="4454299" y="1653027"/>
              <a:ext cx="2367745" cy="14125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Οβάλ 9">
              <a:extLst>
                <a:ext uri="{FF2B5EF4-FFF2-40B4-BE49-F238E27FC236}">
                  <a16:creationId xmlns:a16="http://schemas.microsoft.com/office/drawing/2014/main" id="{0C9081E9-107E-4101-B155-78C089D55E0D}"/>
                </a:ext>
              </a:extLst>
            </p:cNvPr>
            <p:cNvSpPr/>
            <p:nvPr/>
          </p:nvSpPr>
          <p:spPr>
            <a:xfrm>
              <a:off x="4454299" y="2177292"/>
              <a:ext cx="1362776" cy="5020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7F2D0A-D33C-45E4-8214-DAD4D16E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813" y="0"/>
            <a:ext cx="26025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73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DBC0A4FB96F64C9974F5115A5B07D6" ma:contentTypeVersion="11" ma:contentTypeDescription="Create a new document." ma:contentTypeScope="" ma:versionID="21b3e0e82052deb585a867b1a9d2557d">
  <xsd:schema xmlns:xsd="http://www.w3.org/2001/XMLSchema" xmlns:xs="http://www.w3.org/2001/XMLSchema" xmlns:p="http://schemas.microsoft.com/office/2006/metadata/properties" xmlns:ns3="50c70aa8-310d-46c1-8db6-17debd373553" xmlns:ns4="5317421f-1819-4fb3-81a5-e2c726a93ecf" targetNamespace="http://schemas.microsoft.com/office/2006/metadata/properties" ma:root="true" ma:fieldsID="afc8ae7d9a0943de138ee45dd5de5cc5" ns3:_="" ns4:_="">
    <xsd:import namespace="50c70aa8-310d-46c1-8db6-17debd373553"/>
    <xsd:import namespace="5317421f-1819-4fb3-81a5-e2c726a93ec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70aa8-310d-46c1-8db6-17debd373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17421f-1819-4fb3-81a5-e2c726a93ec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54C275-A588-4757-8F72-472E24A15EAF}">
  <ds:schemaRefs>
    <ds:schemaRef ds:uri="50c70aa8-310d-46c1-8db6-17debd373553"/>
    <ds:schemaRef ds:uri="5317421f-1819-4fb3-81a5-e2c726a93e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14B8DF-5EA0-4898-A225-91511D3C21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17FA25-4EB0-41B5-B65A-A1247AD11A98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5317421f-1819-4fb3-81a5-e2c726a93ecf"/>
    <ds:schemaRef ds:uri="50c70aa8-310d-46c1-8db6-17debd37355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1106</Words>
  <Application>Microsoft Office PowerPoint</Application>
  <PresentationFormat>Ευρεία οθόνη</PresentationFormat>
  <Paragraphs>128</Paragraphs>
  <Slides>24</Slides>
  <Notes>1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24</vt:i4>
      </vt:variant>
    </vt:vector>
  </HeadingPairs>
  <TitlesOfParts>
    <vt:vector size="25" baseType="lpstr"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ELENI NIKOLAOU</dc:creator>
  <cp:lastModifiedBy>ELENI NIKOLAOU</cp:lastModifiedBy>
  <cp:revision>2</cp:revision>
  <dcterms:created xsi:type="dcterms:W3CDTF">2021-04-20T16:43:03Z</dcterms:created>
  <dcterms:modified xsi:type="dcterms:W3CDTF">2022-12-02T07:50:10Z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0x0101009ADBC0A4FB96F64C9974F5115A5B07D6</vt:lpwstr>
  </property>
</Properties>
</file>